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2" r:id="rId2"/>
    <p:sldId id="291" r:id="rId3"/>
    <p:sldId id="293" r:id="rId4"/>
    <p:sldId id="295" r:id="rId5"/>
    <p:sldId id="297" r:id="rId6"/>
    <p:sldId id="299" r:id="rId7"/>
    <p:sldId id="300" r:id="rId8"/>
    <p:sldId id="288" r:id="rId9"/>
    <p:sldId id="277" r:id="rId10"/>
    <p:sldId id="290" r:id="rId11"/>
    <p:sldId id="284" r:id="rId12"/>
    <p:sldId id="278" r:id="rId13"/>
    <p:sldId id="286" r:id="rId14"/>
    <p:sldId id="285" r:id="rId15"/>
    <p:sldId id="289" r:id="rId16"/>
    <p:sldId id="280" r:id="rId17"/>
    <p:sldId id="279" r:id="rId18"/>
    <p:sldId id="287" r:id="rId19"/>
    <p:sldId id="281" r:id="rId20"/>
    <p:sldId id="302" r:id="rId21"/>
    <p:sldId id="282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851"/>
    <a:srgbClr val="012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50" autoAdjust="0"/>
    <p:restoredTop sz="94694"/>
  </p:normalViewPr>
  <p:slideViewPr>
    <p:cSldViewPr snapToGrid="0" snapToObjects="1">
      <p:cViewPr varScale="1">
        <p:scale>
          <a:sx n="61" d="100"/>
          <a:sy n="61" d="100"/>
        </p:scale>
        <p:origin x="60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04" d="100"/>
          <a:sy n="104" d="100"/>
        </p:scale>
        <p:origin x="556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12C39806-BB1D-8F56-1BD4-E8FD84A886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8C5BF43A-04E9-CC17-BD51-B26CC338B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98E5719-5CA3-B83A-6AB2-CC9AF2C948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441738D-8521-5BCA-A098-BEAAADEBC9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E7E85-FAC5-AA44-BBE8-3A2E745EC5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384333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B25AA-5A0B-7648-B33A-37E9A013F9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887257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EB7C3D46-B924-4BFB-B965-F3B83330BE29}" type="slidenum">
              <a:rPr lang="hu-HU" altLang="hu-HU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3</a:t>
            </a:fld>
            <a:endParaRPr lang="hu-HU" altLang="hu-H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638" y="504825"/>
            <a:ext cx="4826000" cy="2714625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7363" y="3370263"/>
            <a:ext cx="3892550" cy="319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04742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77875"/>
            <a:ext cx="6823075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altLang="hu-HU" smtClean="0"/>
          </a:p>
        </p:txBody>
      </p:sp>
      <p:sp>
        <p:nvSpPr>
          <p:cNvPr id="28676" name="Dátum helye 1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defTabSz="990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Török: Térképtörténet (ELTE)</a:t>
            </a:r>
          </a:p>
        </p:txBody>
      </p:sp>
    </p:spTree>
    <p:extLst>
      <p:ext uri="{BB962C8B-B14F-4D97-AF65-F5344CB8AC3E}">
        <p14:creationId xmlns:p14="http://schemas.microsoft.com/office/powerpoint/2010/main" val="1165230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05B89AE9-5D72-77CF-8A37-EAE64C7BF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4" name="Szöveg helye 10">
            <a:extLst>
              <a:ext uri="{FF2B5EF4-FFF2-40B4-BE49-F238E27FC236}">
                <a16:creationId xmlns:a16="http://schemas.microsoft.com/office/drawing/2014/main" id="{831FA102-844C-755E-D247-CB3718711D4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23900" y="2029968"/>
            <a:ext cx="10744200" cy="89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PREZENTÁCIÓ CÍME</a:t>
            </a:r>
          </a:p>
        </p:txBody>
      </p:sp>
      <p:sp>
        <p:nvSpPr>
          <p:cNvPr id="6" name="Szöveg helye 10">
            <a:extLst>
              <a:ext uri="{FF2B5EF4-FFF2-40B4-BE49-F238E27FC236}">
                <a16:creationId xmlns:a16="http://schemas.microsoft.com/office/drawing/2014/main" id="{DF9D8FEB-E57B-5F73-ADA2-8D7B7485DFA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23900" y="2980944"/>
            <a:ext cx="10744200" cy="891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Prezentáció alcíme</a:t>
            </a:r>
          </a:p>
        </p:txBody>
      </p:sp>
      <p:sp>
        <p:nvSpPr>
          <p:cNvPr id="7" name="Szöveg helye 10">
            <a:extLst>
              <a:ext uri="{FF2B5EF4-FFF2-40B4-BE49-F238E27FC236}">
                <a16:creationId xmlns:a16="http://schemas.microsoft.com/office/drawing/2014/main" id="{605BC215-EB6B-138C-D66F-E7064E16F2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23900" y="4301824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8" name="Szöveg helye 10">
            <a:extLst>
              <a:ext uri="{FF2B5EF4-FFF2-40B4-BE49-F238E27FC236}">
                <a16:creationId xmlns:a16="http://schemas.microsoft.com/office/drawing/2014/main" id="{2A598985-FDB3-7140-588C-68FBF5A82B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23900" y="5005912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titulusa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91323EAC-BA77-33AC-53B7-F24EA909AB2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23900" y="5705856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</p:spTree>
    <p:extLst>
      <p:ext uri="{BB962C8B-B14F-4D97-AF65-F5344CB8AC3E}">
        <p14:creationId xmlns:p14="http://schemas.microsoft.com/office/powerpoint/2010/main" val="1320683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FA869-88AF-4972-B9BB-6130C7F69C47}" type="datetimeFigureOut">
              <a:rPr lang="hu-HU"/>
              <a:pPr>
                <a:defRPr/>
              </a:pPr>
              <a:t>2025. 04. 23.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1CBCE-5F31-460F-BD37-D9A7ACFCBEE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23323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0C80-2F39-440D-AD48-7C7B4523F977}" type="datetimeFigureOut">
              <a:rPr lang="hu-HU" smtClean="0"/>
              <a:t>2025. 04. 23.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19D42-C131-4035-973A-8993FDD51D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2314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4A9BE-FB4C-4E1F-BD50-2A32511E2F0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0189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szövegblokk - 1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934CE5A9-19D5-B7FF-F605-96F82FA4FB0B}"/>
              </a:ext>
            </a:extLst>
          </p:cNvPr>
          <p:cNvCxnSpPr>
            <a:cxnSpLocks/>
          </p:cNvCxnSpPr>
          <p:nvPr userDrawn="1"/>
        </p:nvCxnSpPr>
        <p:spPr>
          <a:xfrm>
            <a:off x="769289" y="1274462"/>
            <a:ext cx="10515600" cy="0"/>
          </a:xfrm>
          <a:prstGeom prst="line">
            <a:avLst/>
          </a:prstGeom>
          <a:ln w="28575"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Kép helye 2">
            <a:extLst>
              <a:ext uri="{FF2B5EF4-FFF2-40B4-BE49-F238E27FC236}">
                <a16:creationId xmlns:a16="http://schemas.microsoft.com/office/drawing/2014/main" id="{23D20630-BBCE-AC6F-5896-1CEEB0015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43418" y="1519421"/>
            <a:ext cx="6169891" cy="4014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C43265EB-5A74-13B8-25EF-C234D04EBA7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19420"/>
            <a:ext cx="4287982" cy="4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sp>
        <p:nvSpPr>
          <p:cNvPr id="13" name="Cím helye 13"/>
          <p:cNvSpPr>
            <a:spLocks noGrp="1"/>
          </p:cNvSpPr>
          <p:nvPr>
            <p:ph type="title"/>
          </p:nvPr>
        </p:nvSpPr>
        <p:spPr>
          <a:xfrm>
            <a:off x="769289" y="435358"/>
            <a:ext cx="11044020" cy="84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46188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zövegblokk - 1 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934CE5A9-19D5-B7FF-F605-96F82FA4FB0B}"/>
              </a:ext>
            </a:extLst>
          </p:cNvPr>
          <p:cNvCxnSpPr>
            <a:cxnSpLocks/>
          </p:cNvCxnSpPr>
          <p:nvPr userDrawn="1"/>
        </p:nvCxnSpPr>
        <p:spPr>
          <a:xfrm>
            <a:off x="769289" y="1274462"/>
            <a:ext cx="10515600" cy="0"/>
          </a:xfrm>
          <a:prstGeom prst="line">
            <a:avLst/>
          </a:prstGeom>
          <a:ln w="28575"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Kép 10">
            <a:extLst>
              <a:ext uri="{FF2B5EF4-FFF2-40B4-BE49-F238E27FC236}">
                <a16:creationId xmlns:a16="http://schemas.microsoft.com/office/drawing/2014/main" id="{B0ED95D2-1627-3324-73F1-6DEC637CB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01196"/>
            <a:ext cx="12192000" cy="856804"/>
          </a:xfrm>
          <a:prstGeom prst="rect">
            <a:avLst/>
          </a:prstGeom>
        </p:spPr>
      </p:pic>
      <p:sp>
        <p:nvSpPr>
          <p:cNvPr id="15" name="Kép helye 2">
            <a:extLst>
              <a:ext uri="{FF2B5EF4-FFF2-40B4-BE49-F238E27FC236}">
                <a16:creationId xmlns:a16="http://schemas.microsoft.com/office/drawing/2014/main" id="{23D20630-BBCE-AC6F-5896-1CEEB0015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43418" y="1519421"/>
            <a:ext cx="6169891" cy="40142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59354546-6763-76A6-22CC-C925F50E6873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923674" y="6196263"/>
            <a:ext cx="7675286" cy="591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 smtClean="0"/>
              <a:t>Bizonyosságok és bizonytalanságok a tudományban, 2024. október 29. </a:t>
            </a:r>
          </a:p>
          <a:p>
            <a:pPr lvl="0"/>
            <a:r>
              <a:rPr lang="hu-HU" dirty="0" smtClean="0"/>
              <a:t>Eszterházy Károly Katolikus Egyetem, Eger</a:t>
            </a:r>
            <a:endParaRPr lang="hu-HU" dirty="0"/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C43265EB-5A74-13B8-25EF-C234D04EBA7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19420"/>
            <a:ext cx="4287982" cy="4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Mintaszöveg szerkesztése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Első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Második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Harmadik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Negyedik szint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01285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Ötödik szint</a:t>
            </a: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759" y="6055916"/>
            <a:ext cx="1473442" cy="731443"/>
          </a:xfrm>
          <a:prstGeom prst="rect">
            <a:avLst/>
          </a:prstGeom>
        </p:spPr>
      </p:pic>
      <p:sp>
        <p:nvSpPr>
          <p:cNvPr id="13" name="Cím helye 13"/>
          <p:cNvSpPr>
            <a:spLocks noGrp="1"/>
          </p:cNvSpPr>
          <p:nvPr>
            <p:ph type="title"/>
          </p:nvPr>
        </p:nvSpPr>
        <p:spPr>
          <a:xfrm>
            <a:off x="769289" y="435358"/>
            <a:ext cx="10515600" cy="84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3395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zövegblo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76D887BD-CA80-3A0D-5A5F-07BD277A3D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CE5C7C62-306F-C568-AC87-137E9C578BF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CA91C60B-6859-7AF4-1D6C-CF5A6DEAC64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79456"/>
            <a:ext cx="4977383" cy="4068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1285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zöveg helye 10">
            <a:extLst>
              <a:ext uri="{FF2B5EF4-FFF2-40B4-BE49-F238E27FC236}">
                <a16:creationId xmlns:a16="http://schemas.microsoft.com/office/drawing/2014/main" id="{18BE4C3C-1D53-832B-BE1A-4AA96DA4506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151632" y="6300874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C6EA1AAF-19A4-379B-A811-68076AB37167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397429" y="1579456"/>
            <a:ext cx="4977383" cy="4068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1285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759" y="6055916"/>
            <a:ext cx="1473442" cy="731443"/>
          </a:xfrm>
          <a:prstGeom prst="rect">
            <a:avLst/>
          </a:prstGeom>
        </p:spPr>
      </p:pic>
      <p:sp>
        <p:nvSpPr>
          <p:cNvPr id="13" name="Cím helye 13"/>
          <p:cNvSpPr>
            <a:spLocks noGrp="1"/>
          </p:cNvSpPr>
          <p:nvPr>
            <p:ph type="title"/>
          </p:nvPr>
        </p:nvSpPr>
        <p:spPr>
          <a:xfrm>
            <a:off x="769289" y="435358"/>
            <a:ext cx="10515600" cy="84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6759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épe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FDFD7BA7-C2A9-595B-15D6-EDE5F7DAE2D1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ép 12">
            <a:extLst>
              <a:ext uri="{FF2B5EF4-FFF2-40B4-BE49-F238E27FC236}">
                <a16:creationId xmlns:a16="http://schemas.microsoft.com/office/drawing/2014/main" id="{2A568CFC-C200-7704-778A-4F0CE56D5E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sp>
        <p:nvSpPr>
          <p:cNvPr id="19" name="Kép helye 2">
            <a:extLst>
              <a:ext uri="{FF2B5EF4-FFF2-40B4-BE49-F238E27FC236}">
                <a16:creationId xmlns:a16="http://schemas.microsoft.com/office/drawing/2014/main" id="{9E45454F-C86C-2D65-C04B-55E626DA88A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265629" y="1579456"/>
            <a:ext cx="5067632" cy="4068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20" name="Kép helye 2">
            <a:extLst>
              <a:ext uri="{FF2B5EF4-FFF2-40B4-BE49-F238E27FC236}">
                <a16:creationId xmlns:a16="http://schemas.microsoft.com/office/drawing/2014/main" id="{176350A7-3ED8-9325-46CB-CA499869403F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8200" y="1579456"/>
            <a:ext cx="5011973" cy="4068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81061741-26FB-E192-3FC2-218E9865DBE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151632" y="6300874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759" y="6055916"/>
            <a:ext cx="1473442" cy="731443"/>
          </a:xfrm>
          <a:prstGeom prst="rect">
            <a:avLst/>
          </a:prstGeom>
        </p:spPr>
      </p:pic>
      <p:sp>
        <p:nvSpPr>
          <p:cNvPr id="10" name="Cím helye 13"/>
          <p:cNvSpPr>
            <a:spLocks noGrp="1"/>
          </p:cNvSpPr>
          <p:nvPr>
            <p:ph type="title"/>
          </p:nvPr>
        </p:nvSpPr>
        <p:spPr>
          <a:xfrm>
            <a:off x="769289" y="435358"/>
            <a:ext cx="10515600" cy="84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5148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ép címm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7EE0F57-19D2-D147-7A7E-EEF55DADA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D3B63919-F8C0-E45C-09D0-60059DD8548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Kép helye 2">
            <a:extLst>
              <a:ext uri="{FF2B5EF4-FFF2-40B4-BE49-F238E27FC236}">
                <a16:creationId xmlns:a16="http://schemas.microsoft.com/office/drawing/2014/main" id="{885801D2-AD3D-65D3-7B5C-D11229926A4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38200" y="1557713"/>
            <a:ext cx="5021911" cy="3285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31" name="Kép helye 2">
            <a:extLst>
              <a:ext uri="{FF2B5EF4-FFF2-40B4-BE49-F238E27FC236}">
                <a16:creationId xmlns:a16="http://schemas.microsoft.com/office/drawing/2014/main" id="{BA351229-7C81-1BF9-C349-D053BA83B11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331888" y="1557713"/>
            <a:ext cx="5021911" cy="32856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7F3C72A5-0BF1-53EF-FD31-E7B6EA6A5113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151632" y="6300874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12964550-01B5-19AF-9500-49E3DD0D5A1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38200" y="5118900"/>
            <a:ext cx="5021911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Kép címe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9BE9CAC6-C1B1-88DE-E91F-5DF606EBF5F2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32692" y="5118900"/>
            <a:ext cx="5021911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Kép címe</a:t>
            </a:r>
          </a:p>
        </p:txBody>
      </p:sp>
      <p:sp>
        <p:nvSpPr>
          <p:cNvPr id="11" name="Cím helye 13"/>
          <p:cNvSpPr>
            <a:spLocks noGrp="1"/>
          </p:cNvSpPr>
          <p:nvPr>
            <p:ph type="title"/>
          </p:nvPr>
        </p:nvSpPr>
        <p:spPr>
          <a:xfrm>
            <a:off x="769289" y="435358"/>
            <a:ext cx="10515600" cy="84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0834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épe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A371C297-1CA5-94ED-2895-3B1AF69D27B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FF0A735E-18D9-2388-8C90-8FD060B0A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sp>
        <p:nvSpPr>
          <p:cNvPr id="9" name="Kép helye 2">
            <a:extLst>
              <a:ext uri="{FF2B5EF4-FFF2-40B4-BE49-F238E27FC236}">
                <a16:creationId xmlns:a16="http://schemas.microsoft.com/office/drawing/2014/main" id="{B4B0655C-B169-D423-90AB-F5CB238B3C4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199" y="1579456"/>
            <a:ext cx="2564928" cy="4125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0" name="Kép helye 2">
            <a:extLst>
              <a:ext uri="{FF2B5EF4-FFF2-40B4-BE49-F238E27FC236}">
                <a16:creationId xmlns:a16="http://schemas.microsoft.com/office/drawing/2014/main" id="{88B1D7E9-B3E8-D3A3-7C3B-46B669E00D4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639338" y="1579457"/>
            <a:ext cx="4693921" cy="41254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13" name="Kép helye 2">
            <a:extLst>
              <a:ext uri="{FF2B5EF4-FFF2-40B4-BE49-F238E27FC236}">
                <a16:creationId xmlns:a16="http://schemas.microsoft.com/office/drawing/2014/main" id="{DE50A8AD-DAA0-C470-251A-FB13BCEC03F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3738768" y="1579456"/>
            <a:ext cx="2564928" cy="41254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0A0847F2-7FA5-8ECC-E3AB-96772E68308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151632" y="6300874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sp>
        <p:nvSpPr>
          <p:cNvPr id="11" name="Cím helye 13"/>
          <p:cNvSpPr>
            <a:spLocks noGrp="1"/>
          </p:cNvSpPr>
          <p:nvPr>
            <p:ph type="title"/>
          </p:nvPr>
        </p:nvSpPr>
        <p:spPr>
          <a:xfrm>
            <a:off x="769289" y="435358"/>
            <a:ext cx="10515600" cy="84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75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öveg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1A6C3600-6324-2ED0-FAB3-CE0D5C0C8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0CA8BCE7-0004-CA11-4864-2FBA560C6C6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 helye 10">
            <a:extLst>
              <a:ext uri="{FF2B5EF4-FFF2-40B4-BE49-F238E27FC236}">
                <a16:creationId xmlns:a16="http://schemas.microsoft.com/office/drawing/2014/main" id="{30FAA482-BFF6-CAB1-8393-9DB2C3435DC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012850"/>
                </a:solidFill>
                <a:latin typeface="Open Sans" panose="020B0606030504020204" pitchFamily="34" charset="0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3" name="Szöveg helye 10">
            <a:extLst>
              <a:ext uri="{FF2B5EF4-FFF2-40B4-BE49-F238E27FC236}">
                <a16:creationId xmlns:a16="http://schemas.microsoft.com/office/drawing/2014/main" id="{D6B60BFE-7B29-B8B7-A906-40F46A02D23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151632" y="6300874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  <p:sp>
        <p:nvSpPr>
          <p:cNvPr id="4" name="Szöveg helye 10">
            <a:extLst>
              <a:ext uri="{FF2B5EF4-FFF2-40B4-BE49-F238E27FC236}">
                <a16:creationId xmlns:a16="http://schemas.microsoft.com/office/drawing/2014/main" id="{ACFC1F6F-F293-C843-538C-5B5685FD46B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38201" y="1579456"/>
            <a:ext cx="3212591" cy="40606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01285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Diagram helye 10">
            <a:extLst>
              <a:ext uri="{FF2B5EF4-FFF2-40B4-BE49-F238E27FC236}">
                <a16:creationId xmlns:a16="http://schemas.microsoft.com/office/drawing/2014/main" id="{B11D781D-DBC5-AFF1-5464-03EB686EDB38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426343" y="1579563"/>
            <a:ext cx="6927457" cy="4060579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Open Sans" panose="020B0606030504020204" pitchFamily="34" charset="0"/>
              </a:defRPr>
            </a:lvl1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913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áblázat helye 5">
            <a:extLst>
              <a:ext uri="{FF2B5EF4-FFF2-40B4-BE49-F238E27FC236}">
                <a16:creationId xmlns:a16="http://schemas.microsoft.com/office/drawing/2014/main" id="{A3ADE164-0269-1AA2-004B-8C8A82051E1B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579457"/>
            <a:ext cx="10515598" cy="3855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latin typeface="Open Sans" panose="020B0606030504020204" pitchFamily="34" charset="0"/>
              </a:defRPr>
            </a:lvl1pPr>
          </a:lstStyle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F22E71B-CA3B-027B-E387-3A9EE8E96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BF8F6AA8-C013-1657-CB5A-D3067FF15D45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74462"/>
            <a:ext cx="10515600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 helye 10">
            <a:extLst>
              <a:ext uri="{FF2B5EF4-FFF2-40B4-BE49-F238E27FC236}">
                <a16:creationId xmlns:a16="http://schemas.microsoft.com/office/drawing/2014/main" id="{D8E6700D-6881-9CCD-3252-E02F5676557B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38200" y="723315"/>
            <a:ext cx="10515598" cy="52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012850"/>
                </a:solidFill>
                <a:latin typeface="Open Sans" panose="020B0606030504020204" pitchFamily="34" charset="0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10" name="Szöveg helye 10">
            <a:extLst>
              <a:ext uri="{FF2B5EF4-FFF2-40B4-BE49-F238E27FC236}">
                <a16:creationId xmlns:a16="http://schemas.microsoft.com/office/drawing/2014/main" id="{83BF1541-CB5D-E7EB-8DA5-56877F0D6EE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151632" y="6300874"/>
            <a:ext cx="7985760" cy="33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spc="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</p:spTree>
    <p:extLst>
      <p:ext uri="{BB962C8B-B14F-4D97-AF65-F5344CB8AC3E}">
        <p14:creationId xmlns:p14="http://schemas.microsoft.com/office/powerpoint/2010/main" val="250927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ró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05296CFE-DB0E-8374-7BFB-876CC92C98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27654B00-1ACA-72E8-4C79-A237BB0FAEA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23900" y="2191523"/>
            <a:ext cx="10744200" cy="17106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Köszönjük a figyelmet!</a:t>
            </a:r>
          </a:p>
        </p:txBody>
      </p:sp>
      <p:sp>
        <p:nvSpPr>
          <p:cNvPr id="12" name="Szöveg helye 10">
            <a:extLst>
              <a:ext uri="{FF2B5EF4-FFF2-40B4-BE49-F238E27FC236}">
                <a16:creationId xmlns:a16="http://schemas.microsoft.com/office/drawing/2014/main" id="{1B1DEF9F-AC4A-3457-057F-560795FA384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23900" y="4301824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13" name="Szöveg helye 10">
            <a:extLst>
              <a:ext uri="{FF2B5EF4-FFF2-40B4-BE49-F238E27FC236}">
                <a16:creationId xmlns:a16="http://schemas.microsoft.com/office/drawing/2014/main" id="{D2769BC2-6B1C-E731-CB6F-BC48B5D77D5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23900" y="5005912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Előadó titulusa</a:t>
            </a:r>
          </a:p>
        </p:txBody>
      </p:sp>
      <p:sp>
        <p:nvSpPr>
          <p:cNvPr id="14" name="Szöveg helye 10">
            <a:extLst>
              <a:ext uri="{FF2B5EF4-FFF2-40B4-BE49-F238E27FC236}">
                <a16:creationId xmlns:a16="http://schemas.microsoft.com/office/drawing/2014/main" id="{A35D0690-9E41-0FD7-2C21-CAE7926EAC5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23900" y="5705856"/>
            <a:ext cx="10744200" cy="649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pPr lvl="0"/>
            <a:r>
              <a:rPr lang="hu-HU" dirty="0"/>
              <a:t>Rendezvény, dátum</a:t>
            </a:r>
          </a:p>
        </p:txBody>
      </p:sp>
    </p:spTree>
    <p:extLst>
      <p:ext uri="{BB962C8B-B14F-4D97-AF65-F5344CB8AC3E}">
        <p14:creationId xmlns:p14="http://schemas.microsoft.com/office/powerpoint/2010/main" val="152948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0ED95D2-1627-3324-73F1-6DEC637CBD7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5995880"/>
            <a:ext cx="12192000" cy="85680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 userDrawn="1"/>
        </p:nvPicPr>
        <p:blipFill>
          <a:blip r:embed="rId1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759" y="6055916"/>
            <a:ext cx="1473442" cy="731443"/>
          </a:xfrm>
          <a:prstGeom prst="rect">
            <a:avLst/>
          </a:prstGeom>
        </p:spPr>
      </p:pic>
      <p:sp>
        <p:nvSpPr>
          <p:cNvPr id="6" name="Szöveg helye 10">
            <a:extLst>
              <a:ext uri="{FF2B5EF4-FFF2-40B4-BE49-F238E27FC236}">
                <a16:creationId xmlns:a16="http://schemas.microsoft.com/office/drawing/2014/main" id="{BC05F114-74F4-CAB6-3497-7C63660FE88E}"/>
              </a:ext>
            </a:extLst>
          </p:cNvPr>
          <p:cNvSpPr txBox="1">
            <a:spLocks/>
          </p:cNvSpPr>
          <p:nvPr userDrawn="1"/>
        </p:nvSpPr>
        <p:spPr>
          <a:xfrm>
            <a:off x="838200" y="723315"/>
            <a:ext cx="10515600" cy="5294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 baseline="0">
                <a:solidFill>
                  <a:srgbClr val="012850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/>
          </a:p>
        </p:txBody>
      </p:sp>
      <p:cxnSp>
        <p:nvCxnSpPr>
          <p:cNvPr id="8" name="Egyenes összekötő 7">
            <a:extLst>
              <a:ext uri="{FF2B5EF4-FFF2-40B4-BE49-F238E27FC236}">
                <a16:creationId xmlns:a16="http://schemas.microsoft.com/office/drawing/2014/main" id="{934CE5A9-19D5-B7FF-F605-96F82FA4FB0B}"/>
              </a:ext>
            </a:extLst>
          </p:cNvPr>
          <p:cNvCxnSpPr>
            <a:cxnSpLocks/>
          </p:cNvCxnSpPr>
          <p:nvPr userDrawn="1"/>
        </p:nvCxnSpPr>
        <p:spPr>
          <a:xfrm>
            <a:off x="769289" y="1274462"/>
            <a:ext cx="10515600" cy="0"/>
          </a:xfrm>
          <a:prstGeom prst="line">
            <a:avLst/>
          </a:prstGeom>
          <a:ln w="28575"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769289" y="155775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14" name="Cím helye 13"/>
          <p:cNvSpPr>
            <a:spLocks noGrp="1"/>
          </p:cNvSpPr>
          <p:nvPr>
            <p:ph type="title"/>
          </p:nvPr>
        </p:nvSpPr>
        <p:spPr>
          <a:xfrm>
            <a:off x="769289" y="435358"/>
            <a:ext cx="10515600" cy="84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6229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6" r:id="rId5"/>
    <p:sldLayoutId id="2147483655" r:id="rId6"/>
    <p:sldLayoutId id="2147483657" r:id="rId7"/>
    <p:sldLayoutId id="2147483659" r:id="rId8"/>
    <p:sldLayoutId id="2147483658" r:id="rId9"/>
    <p:sldLayoutId id="2147483663" r:id="rId10"/>
    <p:sldLayoutId id="2147483664" r:id="rId11"/>
    <p:sldLayoutId id="2147483665" r:id="rId12"/>
    <p:sldLayoutId id="2147483666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4">
              <a:lumMod val="20000"/>
              <a:lumOff val="8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zoltorok@inf.elte.hu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9778" y="3398985"/>
            <a:ext cx="4333587" cy="2607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zöveg helye 1">
            <a:extLst>
              <a:ext uri="{FF2B5EF4-FFF2-40B4-BE49-F238E27FC236}">
                <a16:creationId xmlns:a16="http://schemas.microsoft.com/office/drawing/2014/main" id="{2A7E8302-AC9C-A66D-07A6-1A5B9DE4A49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52945" y="1728205"/>
            <a:ext cx="10629522" cy="3404456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Történetek </a:t>
            </a:r>
            <a:r>
              <a:rPr lang="hu-HU" dirty="0">
                <a:solidFill>
                  <a:schemeClr val="tx1"/>
                </a:solidFill>
              </a:rPr>
              <a:t>a térképtárból: </a:t>
            </a:r>
            <a:r>
              <a:rPr lang="hu-HU" b="1" dirty="0">
                <a:solidFill>
                  <a:srgbClr val="FFFF00"/>
                </a:solidFill>
              </a:rPr>
              <a:t>Amerika vagy az Újvilág</a:t>
            </a:r>
            <a:r>
              <a:rPr lang="hu-HU" b="1" dirty="0" smtClean="0">
                <a:solidFill>
                  <a:srgbClr val="FFFF00"/>
                </a:solidFill>
              </a:rPr>
              <a:t>?</a:t>
            </a:r>
            <a:endParaRPr lang="hu-HU" sz="3800" i="1" dirty="0">
              <a:solidFill>
                <a:srgbClr val="FFFF00"/>
              </a:solidFill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A0576B3-4A8D-B0CB-EE63-AE28551463E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052945" y="4144812"/>
            <a:ext cx="10534036" cy="649224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chemeClr val="tx1"/>
                </a:solidFill>
              </a:rPr>
              <a:t>Török Zsolt </a:t>
            </a:r>
            <a:r>
              <a:rPr lang="hu-HU" sz="3600" b="1" dirty="0" smtClean="0">
                <a:solidFill>
                  <a:schemeClr val="tx1"/>
                </a:solidFill>
              </a:rPr>
              <a:t>Győző </a:t>
            </a:r>
            <a:r>
              <a:rPr lang="hu-HU" sz="3600" dirty="0">
                <a:solidFill>
                  <a:schemeClr val="tx1"/>
                </a:solidFill>
              </a:rPr>
              <a:t>egyetemi docens</a:t>
            </a:r>
            <a:endParaRPr lang="hu-HU" sz="3600" b="1" dirty="0">
              <a:solidFill>
                <a:schemeClr val="tx1"/>
              </a:solidFill>
            </a:endParaRP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B3461CE-3807-2ADD-A4F6-83F5C4B6A2F8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052945" y="4802910"/>
            <a:ext cx="10009390" cy="1292614"/>
          </a:xfrm>
        </p:spPr>
        <p:txBody>
          <a:bodyPr>
            <a:normAutofit/>
          </a:bodyPr>
          <a:lstStyle/>
          <a:p>
            <a:r>
              <a:rPr lang="hu-HU" dirty="0" smtClean="0"/>
              <a:t> </a:t>
            </a:r>
            <a:r>
              <a:rPr lang="hu-HU" sz="2400" dirty="0" smtClean="0">
                <a:solidFill>
                  <a:schemeClr val="tx1"/>
                </a:solidFill>
              </a:rPr>
              <a:t>ELTE </a:t>
            </a:r>
            <a:r>
              <a:rPr lang="hu-HU" sz="2400" dirty="0" smtClean="0">
                <a:solidFill>
                  <a:schemeClr val="tx1"/>
                </a:solidFill>
              </a:rPr>
              <a:t>Eötvös Loránd Tudományegyetem </a:t>
            </a:r>
          </a:p>
          <a:p>
            <a:r>
              <a:rPr lang="hu-HU" sz="2400" dirty="0" smtClean="0">
                <a:solidFill>
                  <a:schemeClr val="tx1"/>
                </a:solidFill>
              </a:rPr>
              <a:t>IK </a:t>
            </a:r>
            <a:r>
              <a:rPr lang="hu-HU" sz="2400" b="1" dirty="0" smtClean="0">
                <a:solidFill>
                  <a:schemeClr val="tx1"/>
                </a:solidFill>
              </a:rPr>
              <a:t>Térképtudományi és </a:t>
            </a:r>
            <a:r>
              <a:rPr lang="hu-HU" sz="2400" b="1" dirty="0" err="1" smtClean="0">
                <a:solidFill>
                  <a:schemeClr val="tx1"/>
                </a:solidFill>
              </a:rPr>
              <a:t>Geoinformatikai</a:t>
            </a:r>
            <a:r>
              <a:rPr lang="hu-HU" sz="2400" b="1" dirty="0" smtClean="0">
                <a:solidFill>
                  <a:schemeClr val="tx1"/>
                </a:solidFill>
              </a:rPr>
              <a:t> </a:t>
            </a:r>
            <a:r>
              <a:rPr lang="hu-HU" sz="2400" b="1" dirty="0" smtClean="0">
                <a:solidFill>
                  <a:schemeClr val="tx1"/>
                </a:solidFill>
              </a:rPr>
              <a:t>Intézet</a:t>
            </a:r>
            <a:endParaRPr lang="hu-HU" sz="2400" b="1" dirty="0">
              <a:solidFill>
                <a:schemeClr val="tx1"/>
              </a:solidFill>
            </a:endParaRP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AD8B80AF-C083-C9ED-7D4F-EC139381489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219199" y="6107560"/>
            <a:ext cx="10972801" cy="649224"/>
          </a:xfrm>
        </p:spPr>
        <p:txBody>
          <a:bodyPr>
            <a:normAutofit/>
          </a:bodyPr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028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Kolumbusz és a nyugati út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342" y="1439387"/>
            <a:ext cx="2951825" cy="41399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300" y="2040046"/>
            <a:ext cx="6148998" cy="380469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09" y="1215567"/>
            <a:ext cx="1908269" cy="2290841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44724" y="5579321"/>
            <a:ext cx="622530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„Kolumbusz-</a:t>
            </a:r>
            <a:r>
              <a:rPr lang="hu-HU" b="1" dirty="0" err="1" smtClean="0">
                <a:solidFill>
                  <a:schemeClr val="bg1"/>
                </a:solidFill>
              </a:rPr>
              <a:t>portolán</a:t>
            </a:r>
            <a:r>
              <a:rPr lang="hu-HU" b="1" dirty="0" smtClean="0">
                <a:solidFill>
                  <a:schemeClr val="bg1"/>
                </a:solidFill>
              </a:rPr>
              <a:t>”</a:t>
            </a:r>
            <a:r>
              <a:rPr lang="hu-HU" dirty="0" smtClean="0">
                <a:solidFill>
                  <a:schemeClr val="bg1"/>
                </a:solidFill>
              </a:rPr>
              <a:t>, </a:t>
            </a:r>
            <a:r>
              <a:rPr lang="fr-FR" i="1" dirty="0">
                <a:solidFill>
                  <a:schemeClr val="bg1"/>
                </a:solidFill>
              </a:rPr>
              <a:t>Bibliothèque Nationale de France, Paris</a:t>
            </a:r>
            <a:endParaRPr lang="hu-HU" i="1" dirty="0">
              <a:solidFill>
                <a:schemeClr val="bg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8886120" y="5593377"/>
            <a:ext cx="29619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chemeClr val="bg1"/>
                </a:solidFill>
              </a:rPr>
              <a:t>Behaim</a:t>
            </a:r>
            <a:r>
              <a:rPr lang="hu-HU" dirty="0" smtClean="0">
                <a:solidFill>
                  <a:schemeClr val="bg1"/>
                </a:solidFill>
              </a:rPr>
              <a:t> földgömbje (1492)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113" y="1419439"/>
            <a:ext cx="5889154" cy="417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7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 idx="4294967295"/>
          </p:nvPr>
        </p:nvSpPr>
        <p:spPr>
          <a:xfrm>
            <a:off x="628072" y="434975"/>
            <a:ext cx="9887527" cy="844550"/>
          </a:xfrm>
        </p:spPr>
        <p:txBody>
          <a:bodyPr/>
          <a:lstStyle/>
          <a:p>
            <a:r>
              <a:rPr lang="hu-HU" dirty="0" smtClean="0"/>
              <a:t>A „felfedezés”: 1492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91" y="1543223"/>
            <a:ext cx="6054655" cy="3619654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529" y="3214253"/>
            <a:ext cx="5301674" cy="265083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529" y="189750"/>
            <a:ext cx="5280749" cy="2941377"/>
          </a:xfrm>
          <a:prstGeom prst="rect">
            <a:avLst/>
          </a:prstGeom>
        </p:spPr>
      </p:pic>
      <p:pic>
        <p:nvPicPr>
          <p:cNvPr id="4" name="Picture 2" descr="https://i.makeagif.com/media/1-12-2016/QfrbF-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091" y="514350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1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772" y="1279370"/>
            <a:ext cx="8611573" cy="4708632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Újvilág</a:t>
            </a:r>
            <a:endParaRPr lang="hu-HU" dirty="0"/>
          </a:p>
        </p:txBody>
      </p:sp>
      <p:sp>
        <p:nvSpPr>
          <p:cNvPr id="9" name="Ellipszis 8"/>
          <p:cNvSpPr/>
          <p:nvPr/>
        </p:nvSpPr>
        <p:spPr>
          <a:xfrm>
            <a:off x="2278411" y="3035499"/>
            <a:ext cx="739883" cy="8181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 helye 9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7777018" y="5523808"/>
            <a:ext cx="3251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Juan de la Cosa </a:t>
            </a:r>
            <a:r>
              <a:rPr lang="hu-HU" dirty="0">
                <a:solidFill>
                  <a:schemeClr val="bg1"/>
                </a:solidFill>
              </a:rPr>
              <a:t>térképe (</a:t>
            </a:r>
            <a:r>
              <a:rPr lang="hu-HU" dirty="0" smtClean="0">
                <a:solidFill>
                  <a:schemeClr val="bg1"/>
                </a:solidFill>
              </a:rPr>
              <a:t>1500)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4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16" y="314794"/>
            <a:ext cx="11873948" cy="557828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130472" y="6251714"/>
            <a:ext cx="306456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1502, </a:t>
            </a:r>
            <a:r>
              <a:rPr lang="hu-HU" dirty="0" err="1" smtClean="0">
                <a:solidFill>
                  <a:schemeClr val="bg1"/>
                </a:solidFill>
              </a:rPr>
              <a:t>Cantino</a:t>
            </a:r>
            <a:r>
              <a:rPr lang="hu-HU" dirty="0" smtClean="0">
                <a:solidFill>
                  <a:schemeClr val="bg1"/>
                </a:solidFill>
              </a:rPr>
              <a:t>  világtérkép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2278100" y="1551710"/>
            <a:ext cx="739883" cy="17274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511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névadás: 1507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24" y="1394729"/>
            <a:ext cx="9775731" cy="5448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6044" y="60377"/>
            <a:ext cx="2225956" cy="323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zövegdoboz 7"/>
          <p:cNvSpPr txBox="1"/>
          <p:nvPr/>
        </p:nvSpPr>
        <p:spPr>
          <a:xfrm>
            <a:off x="4519448" y="622627"/>
            <a:ext cx="583324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b="1" i="1" dirty="0" smtClean="0">
                <a:solidFill>
                  <a:schemeClr val="bg1"/>
                </a:solidFill>
              </a:rPr>
              <a:t>„AMERICA”</a:t>
            </a:r>
            <a:r>
              <a:rPr lang="hu-HU" dirty="0" smtClean="0">
                <a:solidFill>
                  <a:schemeClr val="bg1"/>
                </a:solidFill>
              </a:rPr>
              <a:t>: </a:t>
            </a:r>
            <a:r>
              <a:rPr lang="hu-HU" sz="2400" b="1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Waldseemüller</a:t>
            </a:r>
            <a:r>
              <a:rPr lang="hu-HU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 </a:t>
            </a:r>
            <a:r>
              <a:rPr lang="hu-HU" sz="2400" b="1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Ringmann</a:t>
            </a:r>
            <a:endParaRPr lang="hu-HU" sz="2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122" name="Picture 2" descr="undefin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7660" y="3476745"/>
            <a:ext cx="2002723" cy="3161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72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025" r="2481" b="18095"/>
          <a:stretch/>
        </p:blipFill>
        <p:spPr>
          <a:xfrm>
            <a:off x="92362" y="101601"/>
            <a:ext cx="11979564" cy="6622472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5273963" y="120073"/>
            <a:ext cx="6797963" cy="5632311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Sokan csupán művészi képnek tekintették a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híres költő </a:t>
            </a:r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szavait, miszerint: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túl a csillagokon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az év </a:t>
            </a:r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 a Nap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ösvényén túl, ahol az eget tartó Atlasz, vállán a világ tengelyével </a:t>
            </a:r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fényes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csillagokkal forgatja, </a:t>
            </a: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föld terül el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”. De </a:t>
            </a:r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 most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végre </a:t>
            </a:r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egyértelműen igaznak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bizonyul. Mert </a:t>
            </a: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 egy föld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amelyet </a:t>
            </a: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Kolumbusz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Kasztília </a:t>
            </a:r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királyának kapitánya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 </a:t>
            </a:r>
            <a:r>
              <a:rPr lang="hu-HU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Americus</a:t>
            </a: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Vespucius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mindketten </a:t>
            </a:r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nagy tudású emberek - fedeztek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fel, és amely - bár nagyrészt az „év és a nap </a:t>
            </a:r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pályája”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alatt </a:t>
            </a:r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és a trópusok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között </a:t>
            </a:r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fekszik, körülbelül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fokkal túlnyúlik a </a:t>
            </a:r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Bak térítőjén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</a:t>
            </a:r>
            <a:r>
              <a:rPr lang="hu-HU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antarktiszi-sarok felé. </a:t>
            </a:r>
            <a:r>
              <a:rPr lang="hu-HU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Itt aranyból bármely más fémnél többet találtak.</a:t>
            </a:r>
            <a:endParaRPr lang="hu-HU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509819" y="803564"/>
            <a:ext cx="932872" cy="75738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652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define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8560" y="1373480"/>
            <a:ext cx="4232057" cy="463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323272" y="435358"/>
            <a:ext cx="11554691" cy="844012"/>
          </a:xfrm>
        </p:spPr>
        <p:txBody>
          <a:bodyPr>
            <a:normAutofit/>
          </a:bodyPr>
          <a:lstStyle/>
          <a:p>
            <a:r>
              <a:rPr lang="hu-HU" dirty="0" err="1" smtClean="0"/>
              <a:t>Waldseemüller</a:t>
            </a:r>
            <a:r>
              <a:rPr lang="hu-HU" dirty="0" smtClean="0"/>
              <a:t> – </a:t>
            </a:r>
            <a:r>
              <a:rPr lang="hu-HU" dirty="0" err="1" smtClean="0"/>
              <a:t>Ringmann</a:t>
            </a:r>
            <a:r>
              <a:rPr lang="hu-HU" dirty="0" smtClean="0"/>
              <a:t> (1507) </a:t>
            </a:r>
            <a:r>
              <a:rPr lang="hu-HU" dirty="0" smtClean="0"/>
              <a:t>- </a:t>
            </a:r>
            <a:r>
              <a:rPr lang="hu-HU" dirty="0" err="1" smtClean="0"/>
              <a:t>Ruysch</a:t>
            </a:r>
            <a:r>
              <a:rPr lang="hu-HU" dirty="0"/>
              <a:t> </a:t>
            </a:r>
            <a:r>
              <a:rPr lang="hu-HU" dirty="0" smtClean="0"/>
              <a:t>(1508)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3298" y="1430662"/>
            <a:ext cx="5244593" cy="3978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Ellipszis 9"/>
          <p:cNvSpPr/>
          <p:nvPr/>
        </p:nvSpPr>
        <p:spPr>
          <a:xfrm>
            <a:off x="2597450" y="3969327"/>
            <a:ext cx="1108364" cy="4479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0" y="5325063"/>
            <a:ext cx="489453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SZIGET vagy Szárazföld? </a:t>
            </a:r>
            <a:endParaRPr lang="hu-HU" sz="3600" b="1" dirty="0">
              <a:solidFill>
                <a:schemeClr val="bg1"/>
              </a:solidFill>
            </a:endParaRPr>
          </a:p>
        </p:txBody>
      </p:sp>
      <p:sp>
        <p:nvSpPr>
          <p:cNvPr id="9" name="Szöveg helye 8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5201157" y="5366542"/>
            <a:ext cx="699084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</a:rPr>
              <a:t>v</a:t>
            </a:r>
            <a:r>
              <a:rPr lang="hu-HU" sz="3600" dirty="0" smtClean="0">
                <a:solidFill>
                  <a:schemeClr val="bg1"/>
                </a:solidFill>
              </a:rPr>
              <a:t>agy: északon </a:t>
            </a:r>
            <a:r>
              <a:rPr lang="hu-HU" sz="3600" b="1" dirty="0" smtClean="0">
                <a:solidFill>
                  <a:schemeClr val="bg1"/>
                </a:solidFill>
              </a:rPr>
              <a:t>Ázsia</a:t>
            </a:r>
            <a:r>
              <a:rPr lang="hu-HU" sz="3600" dirty="0" smtClean="0">
                <a:solidFill>
                  <a:schemeClr val="bg1"/>
                </a:solidFill>
              </a:rPr>
              <a:t> </a:t>
            </a:r>
            <a:r>
              <a:rPr lang="hu-HU" sz="3600" dirty="0" smtClean="0">
                <a:solidFill>
                  <a:schemeClr val="bg1"/>
                </a:solidFill>
              </a:rPr>
              <a:t>és </a:t>
            </a:r>
            <a:r>
              <a:rPr lang="hu-HU" sz="3600" dirty="0" smtClean="0">
                <a:solidFill>
                  <a:schemeClr val="bg1"/>
                </a:solidFill>
              </a:rPr>
              <a:t>délen sziget?</a:t>
            </a: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4100" name="Picture 4" descr="undefin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74" y="1412189"/>
            <a:ext cx="2974109" cy="1319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aldseemüller, Martin: Geographicus Rare Antique Map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736" y="2817873"/>
            <a:ext cx="1663890" cy="240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2/2b/Ringmann.jpg/250px-Ringmann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900" y="1389441"/>
            <a:ext cx="1257481" cy="1951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3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>
          <a:xfrm>
            <a:off x="6397429" y="1597929"/>
            <a:ext cx="4977383" cy="4068773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Contarini</a:t>
            </a:r>
            <a:r>
              <a:rPr lang="hu-HU" dirty="0" smtClean="0"/>
              <a:t> – Rosselli (1506) - Rosselli (kb.1508)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45" y="1366983"/>
            <a:ext cx="6474692" cy="43688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861" y="1975770"/>
            <a:ext cx="5727445" cy="3223733"/>
          </a:xfrm>
          <a:prstGeom prst="rect">
            <a:avLst/>
          </a:prstGeom>
        </p:spPr>
      </p:pic>
      <p:sp>
        <p:nvSpPr>
          <p:cNvPr id="8" name="Szöveg helye 7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5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Apianus</a:t>
            </a:r>
            <a:r>
              <a:rPr lang="hu-HU" dirty="0" smtClean="0"/>
              <a:t>, </a:t>
            </a:r>
            <a:r>
              <a:rPr lang="hu-HU" dirty="0" smtClean="0"/>
              <a:t>1520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274" y="417351"/>
            <a:ext cx="7873816" cy="5580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zövegdoboz 8"/>
          <p:cNvSpPr txBox="1"/>
          <p:nvPr/>
        </p:nvSpPr>
        <p:spPr>
          <a:xfrm>
            <a:off x="2024262" y="6107761"/>
            <a:ext cx="1004750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i="1" dirty="0" err="1" smtClean="0">
                <a:solidFill>
                  <a:schemeClr val="bg1"/>
                </a:solidFill>
              </a:rPr>
              <a:t>Tipus</a:t>
            </a:r>
            <a:r>
              <a:rPr lang="hu-HU" i="1" dirty="0" smtClean="0">
                <a:solidFill>
                  <a:schemeClr val="bg1"/>
                </a:solidFill>
              </a:rPr>
              <a:t> </a:t>
            </a:r>
            <a:r>
              <a:rPr lang="hu-HU" i="1" dirty="0" err="1">
                <a:solidFill>
                  <a:schemeClr val="bg1"/>
                </a:solidFill>
              </a:rPr>
              <a:t>Orbis</a:t>
            </a:r>
            <a:r>
              <a:rPr lang="hu-HU" i="1" dirty="0">
                <a:solidFill>
                  <a:schemeClr val="bg1"/>
                </a:solidFill>
              </a:rPr>
              <a:t> </a:t>
            </a:r>
            <a:r>
              <a:rPr lang="hu-HU" i="1" dirty="0" err="1">
                <a:solidFill>
                  <a:schemeClr val="bg1"/>
                </a:solidFill>
              </a:rPr>
              <a:t>Universalis</a:t>
            </a:r>
            <a:r>
              <a:rPr lang="hu-HU" i="1" dirty="0">
                <a:solidFill>
                  <a:schemeClr val="bg1"/>
                </a:solidFill>
              </a:rPr>
              <a:t> </a:t>
            </a:r>
            <a:r>
              <a:rPr lang="hu-HU" i="1" dirty="0" err="1">
                <a:solidFill>
                  <a:schemeClr val="bg1"/>
                </a:solidFill>
              </a:rPr>
              <a:t>Iuxta</a:t>
            </a:r>
            <a:r>
              <a:rPr lang="hu-HU" i="1" dirty="0">
                <a:solidFill>
                  <a:schemeClr val="bg1"/>
                </a:solidFill>
              </a:rPr>
              <a:t> </a:t>
            </a:r>
            <a:r>
              <a:rPr lang="hu-HU" i="1" dirty="0" err="1">
                <a:solidFill>
                  <a:schemeClr val="bg1"/>
                </a:solidFill>
              </a:rPr>
              <a:t>Ptolomei</a:t>
            </a:r>
            <a:r>
              <a:rPr lang="hu-HU" i="1" dirty="0">
                <a:solidFill>
                  <a:schemeClr val="bg1"/>
                </a:solidFill>
              </a:rPr>
              <a:t> </a:t>
            </a:r>
            <a:r>
              <a:rPr lang="hu-HU" i="1" dirty="0" err="1">
                <a:solidFill>
                  <a:schemeClr val="bg1"/>
                </a:solidFill>
              </a:rPr>
              <a:t>Cosmographi</a:t>
            </a:r>
            <a:r>
              <a:rPr lang="hu-HU" i="1" dirty="0">
                <a:solidFill>
                  <a:schemeClr val="bg1"/>
                </a:solidFill>
              </a:rPr>
              <a:t> </a:t>
            </a:r>
            <a:r>
              <a:rPr lang="hu-HU" i="1" dirty="0" err="1">
                <a:solidFill>
                  <a:schemeClr val="bg1"/>
                </a:solidFill>
              </a:rPr>
              <a:t>Traditionem</a:t>
            </a:r>
            <a:r>
              <a:rPr lang="hu-HU" i="1" dirty="0">
                <a:solidFill>
                  <a:schemeClr val="bg1"/>
                </a:solidFill>
              </a:rPr>
              <a:t> Et </a:t>
            </a:r>
            <a:r>
              <a:rPr lang="hu-HU" i="1" dirty="0" err="1">
                <a:solidFill>
                  <a:schemeClr val="bg1"/>
                </a:solidFill>
              </a:rPr>
              <a:t>Americi</a:t>
            </a:r>
            <a:r>
              <a:rPr lang="hu-HU" i="1" dirty="0">
                <a:solidFill>
                  <a:schemeClr val="bg1"/>
                </a:solidFill>
              </a:rPr>
              <a:t> </a:t>
            </a:r>
            <a:r>
              <a:rPr lang="hu-HU" i="1" dirty="0" err="1">
                <a:solidFill>
                  <a:schemeClr val="bg1"/>
                </a:solidFill>
              </a:rPr>
              <a:t>Vespucii</a:t>
            </a:r>
            <a:r>
              <a:rPr lang="hu-HU" i="1" dirty="0">
                <a:solidFill>
                  <a:schemeClr val="bg1"/>
                </a:solidFill>
              </a:rPr>
              <a:t> </a:t>
            </a:r>
            <a:r>
              <a:rPr lang="hu-HU" i="1" dirty="0" err="1">
                <a:solidFill>
                  <a:schemeClr val="bg1"/>
                </a:solidFill>
              </a:rPr>
              <a:t>Aliorque</a:t>
            </a:r>
            <a:r>
              <a:rPr lang="hu-HU" i="1" dirty="0">
                <a:solidFill>
                  <a:schemeClr val="bg1"/>
                </a:solidFill>
              </a:rPr>
              <a:t> </a:t>
            </a:r>
            <a:r>
              <a:rPr lang="hu-HU" i="1" dirty="0" err="1">
                <a:solidFill>
                  <a:schemeClr val="bg1"/>
                </a:solidFill>
              </a:rPr>
              <a:t>Lustrationes</a:t>
            </a:r>
            <a:r>
              <a:rPr lang="hu-HU" i="1" dirty="0">
                <a:solidFill>
                  <a:schemeClr val="bg1"/>
                </a:solidFill>
              </a:rPr>
              <a:t> A </a:t>
            </a:r>
            <a:r>
              <a:rPr lang="hu-HU" i="1" dirty="0" err="1">
                <a:solidFill>
                  <a:schemeClr val="bg1"/>
                </a:solidFill>
              </a:rPr>
              <a:t>Petro</a:t>
            </a:r>
            <a:r>
              <a:rPr lang="hu-HU" i="1" dirty="0">
                <a:solidFill>
                  <a:schemeClr val="bg1"/>
                </a:solidFill>
              </a:rPr>
              <a:t> </a:t>
            </a:r>
            <a:r>
              <a:rPr lang="hu-HU" i="1" dirty="0" err="1">
                <a:solidFill>
                  <a:schemeClr val="bg1"/>
                </a:solidFill>
              </a:rPr>
              <a:t>Apiano</a:t>
            </a:r>
            <a:r>
              <a:rPr lang="hu-HU" i="1" dirty="0">
                <a:solidFill>
                  <a:schemeClr val="bg1"/>
                </a:solidFill>
              </a:rPr>
              <a:t> </a:t>
            </a:r>
            <a:r>
              <a:rPr lang="hu-HU" i="1" dirty="0" err="1">
                <a:solidFill>
                  <a:schemeClr val="bg1"/>
                </a:solidFill>
              </a:rPr>
              <a:t>Leysnico</a:t>
            </a:r>
            <a:r>
              <a:rPr lang="hu-HU" i="1" dirty="0">
                <a:solidFill>
                  <a:schemeClr val="bg1"/>
                </a:solidFill>
              </a:rPr>
              <a:t> </a:t>
            </a:r>
            <a:r>
              <a:rPr lang="hu-HU" i="1" dirty="0" err="1">
                <a:solidFill>
                  <a:schemeClr val="bg1"/>
                </a:solidFill>
              </a:rPr>
              <a:t>Elucbrat</a:t>
            </a:r>
            <a:r>
              <a:rPr lang="hu-HU" dirty="0">
                <a:solidFill>
                  <a:schemeClr val="bg1"/>
                </a:solidFill>
              </a:rPr>
              <a:t>, in </a:t>
            </a:r>
            <a:r>
              <a:rPr lang="hu-HU" i="1" dirty="0" err="1">
                <a:solidFill>
                  <a:schemeClr val="bg1"/>
                </a:solidFill>
              </a:rPr>
              <a:t>In</a:t>
            </a:r>
            <a:r>
              <a:rPr lang="hu-HU" i="1" dirty="0">
                <a:solidFill>
                  <a:schemeClr val="bg1"/>
                </a:solidFill>
              </a:rPr>
              <a:t> </a:t>
            </a:r>
            <a:r>
              <a:rPr lang="hu-HU" b="1" i="1" dirty="0">
                <a:solidFill>
                  <a:schemeClr val="bg1"/>
                </a:solidFill>
              </a:rPr>
              <a:t>C. </a:t>
            </a:r>
            <a:r>
              <a:rPr lang="hu-HU" b="1" i="1" dirty="0" err="1">
                <a:solidFill>
                  <a:schemeClr val="bg1"/>
                </a:solidFill>
              </a:rPr>
              <a:t>Iulii</a:t>
            </a:r>
            <a:r>
              <a:rPr lang="hu-HU" b="1" i="1" dirty="0">
                <a:solidFill>
                  <a:schemeClr val="bg1"/>
                </a:solidFill>
              </a:rPr>
              <a:t> </a:t>
            </a:r>
            <a:r>
              <a:rPr lang="hu-HU" b="1" i="1" dirty="0" err="1">
                <a:solidFill>
                  <a:schemeClr val="bg1"/>
                </a:solidFill>
              </a:rPr>
              <a:t>Solini</a:t>
            </a:r>
            <a:r>
              <a:rPr lang="hu-HU" b="1" i="1" dirty="0">
                <a:solidFill>
                  <a:schemeClr val="bg1"/>
                </a:solidFill>
              </a:rPr>
              <a:t> </a:t>
            </a:r>
            <a:r>
              <a:rPr lang="hu-HU" b="1" i="1" dirty="0" err="1" smtClean="0">
                <a:solidFill>
                  <a:schemeClr val="bg1"/>
                </a:solidFill>
              </a:rPr>
              <a:t>Polyhistora</a:t>
            </a:r>
            <a:r>
              <a:rPr lang="hu-HU" b="1" i="1" dirty="0" smtClean="0">
                <a:solidFill>
                  <a:schemeClr val="bg1"/>
                </a:solidFill>
              </a:rPr>
              <a:t> </a:t>
            </a:r>
            <a:r>
              <a:rPr lang="hu-HU" b="1" i="1" dirty="0" err="1">
                <a:solidFill>
                  <a:schemeClr val="bg1"/>
                </a:solidFill>
              </a:rPr>
              <a:t>Enarrationes</a:t>
            </a:r>
            <a:r>
              <a:rPr lang="hu-HU" dirty="0">
                <a:solidFill>
                  <a:schemeClr val="bg1"/>
                </a:solidFill>
              </a:rPr>
              <a:t>, </a:t>
            </a:r>
            <a:r>
              <a:rPr lang="hu-HU" dirty="0" smtClean="0">
                <a:solidFill>
                  <a:schemeClr val="bg1"/>
                </a:solidFill>
              </a:rPr>
              <a:t>Bécs.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93" t="2566" r="2473" b="2914"/>
          <a:stretch/>
        </p:blipFill>
        <p:spPr>
          <a:xfrm>
            <a:off x="165384" y="3139982"/>
            <a:ext cx="3717757" cy="2967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zövegdoboz 10"/>
          <p:cNvSpPr txBox="1"/>
          <p:nvPr/>
        </p:nvSpPr>
        <p:spPr>
          <a:xfrm flipH="1">
            <a:off x="333775" y="5669752"/>
            <a:ext cx="338097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Johannes </a:t>
            </a:r>
            <a:r>
              <a:rPr lang="hu-HU" b="1" dirty="0" err="1" smtClean="0">
                <a:solidFill>
                  <a:schemeClr val="bg1"/>
                </a:solidFill>
              </a:rPr>
              <a:t>Honterus</a:t>
            </a:r>
            <a:r>
              <a:rPr lang="hu-HU" b="1" dirty="0" smtClean="0">
                <a:solidFill>
                  <a:schemeClr val="bg1"/>
                </a:solidFill>
              </a:rPr>
              <a:t>,</a:t>
            </a:r>
            <a:r>
              <a:rPr lang="hu-HU" dirty="0" smtClean="0">
                <a:solidFill>
                  <a:schemeClr val="bg1"/>
                </a:solidFill>
              </a:rPr>
              <a:t> (1530) 1542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272" y="1297377"/>
            <a:ext cx="1655120" cy="165512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0" y="1645251"/>
            <a:ext cx="1133773" cy="159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idx="19"/>
          </p:nvPr>
        </p:nvSpPr>
        <p:spPr>
          <a:xfrm>
            <a:off x="838201" y="1279370"/>
            <a:ext cx="5141309" cy="4368859"/>
          </a:xfrm>
        </p:spPr>
        <p:txBody>
          <a:bodyPr/>
          <a:lstStyle/>
          <a:p>
            <a:pPr algn="r"/>
            <a:r>
              <a:rPr lang="hu-HU" dirty="0" smtClean="0"/>
              <a:t>Bázel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>
          <a:xfrm>
            <a:off x="6165391" y="1279370"/>
            <a:ext cx="5209421" cy="4368859"/>
          </a:xfrm>
        </p:spPr>
        <p:txBody>
          <a:bodyPr/>
          <a:lstStyle/>
          <a:p>
            <a:r>
              <a:rPr lang="hu-HU" dirty="0" smtClean="0"/>
              <a:t>Párizs</a:t>
            </a:r>
            <a:endParaRPr lang="hu-HU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679795" y="416886"/>
            <a:ext cx="8735653" cy="844012"/>
          </a:xfrm>
        </p:spPr>
        <p:txBody>
          <a:bodyPr>
            <a:normAutofit fontScale="90000"/>
          </a:bodyPr>
          <a:lstStyle/>
          <a:p>
            <a:r>
              <a:rPr lang="hu-HU" sz="3200" dirty="0" smtClean="0"/>
              <a:t>Sebastian </a:t>
            </a:r>
            <a:r>
              <a:rPr lang="hu-HU" sz="3200" dirty="0" err="1" smtClean="0"/>
              <a:t>Münster</a:t>
            </a:r>
            <a:r>
              <a:rPr lang="hu-HU" sz="3200" dirty="0" smtClean="0"/>
              <a:t> </a:t>
            </a:r>
            <a:r>
              <a:rPr lang="hu-HU" sz="3200" dirty="0" smtClean="0"/>
              <a:t>(1532) – </a:t>
            </a:r>
            <a:r>
              <a:rPr lang="hu-HU" sz="3200" dirty="0" err="1" smtClean="0"/>
              <a:t>Oronce</a:t>
            </a:r>
            <a:r>
              <a:rPr lang="hu-HU" sz="3200" dirty="0" smtClean="0"/>
              <a:t> </a:t>
            </a:r>
            <a:r>
              <a:rPr lang="hu-HU" sz="3200" dirty="0" err="1" smtClean="0"/>
              <a:t>Fine</a:t>
            </a:r>
            <a:r>
              <a:rPr lang="hu-HU" sz="3200" dirty="0" smtClean="0"/>
              <a:t> </a:t>
            </a:r>
            <a:r>
              <a:rPr lang="hu-HU" sz="3200" dirty="0" smtClean="0"/>
              <a:t>(1532) </a:t>
            </a:r>
            <a:endParaRPr lang="hu-HU" sz="32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72" y="2050579"/>
            <a:ext cx="5760720" cy="395020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35" t="4175" r="3930" b="4781"/>
          <a:stretch/>
        </p:blipFill>
        <p:spPr>
          <a:xfrm>
            <a:off x="6165391" y="2017533"/>
            <a:ext cx="5441458" cy="401630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 flipH="1">
            <a:off x="1209963" y="1631928"/>
            <a:ext cx="11718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HUTTICH, Johann </a:t>
            </a:r>
            <a:r>
              <a:rPr lang="hu-HU" b="1" dirty="0" smtClean="0"/>
              <a:t>- Simon </a:t>
            </a:r>
            <a:r>
              <a:rPr lang="hu-HU" b="1" dirty="0"/>
              <a:t>GRYNAEUS </a:t>
            </a:r>
            <a:r>
              <a:rPr lang="hu-HU" b="1" dirty="0" smtClean="0"/>
              <a:t>:  </a:t>
            </a:r>
            <a:r>
              <a:rPr lang="hu-HU" b="1" i="1" dirty="0" err="1"/>
              <a:t>Novus</a:t>
            </a:r>
            <a:r>
              <a:rPr lang="hu-HU" b="1" i="1" dirty="0"/>
              <a:t> </a:t>
            </a:r>
            <a:r>
              <a:rPr lang="hu-HU" b="1" i="1" dirty="0" err="1"/>
              <a:t>orbis</a:t>
            </a:r>
            <a:r>
              <a:rPr lang="hu-HU" b="1" i="1" dirty="0"/>
              <a:t> </a:t>
            </a:r>
            <a:r>
              <a:rPr lang="hu-HU" b="1" i="1" dirty="0" err="1"/>
              <a:t>regionum</a:t>
            </a:r>
            <a:r>
              <a:rPr lang="hu-HU" b="1" i="1" dirty="0"/>
              <a:t> </a:t>
            </a:r>
            <a:r>
              <a:rPr lang="hu-HU" b="1" i="1" dirty="0" err="1"/>
              <a:t>ac</a:t>
            </a:r>
            <a:r>
              <a:rPr lang="hu-HU" b="1" i="1" dirty="0"/>
              <a:t> </a:t>
            </a:r>
            <a:r>
              <a:rPr lang="hu-HU" b="1" i="1" dirty="0" err="1"/>
              <a:t>insularum</a:t>
            </a:r>
            <a:r>
              <a:rPr lang="hu-HU" b="1" i="1" dirty="0"/>
              <a:t> </a:t>
            </a:r>
            <a:r>
              <a:rPr lang="hu-HU" b="1" i="1" dirty="0" err="1"/>
              <a:t>veteribus</a:t>
            </a:r>
            <a:r>
              <a:rPr lang="hu-HU" b="1" i="1" dirty="0"/>
              <a:t> </a:t>
            </a:r>
            <a:r>
              <a:rPr lang="hu-HU" b="1" i="1" dirty="0" err="1"/>
              <a:t>incognitarum</a:t>
            </a:r>
            <a:r>
              <a:rPr lang="hu-HU" b="1" dirty="0"/>
              <a:t>. 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46" y="114586"/>
            <a:ext cx="1203068" cy="154233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5448" y="139576"/>
            <a:ext cx="1276814" cy="158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0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8009" y="306492"/>
            <a:ext cx="10205897" cy="8440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altLang="hu-H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Tér-kép-ész vagyok </a:t>
            </a:r>
            <a:r>
              <a:rPr lang="hu-HU" altLang="hu-HU" dirty="0" smtClean="0">
                <a:effectLst>
                  <a:outerShdw blurRad="38100" dist="38100" dir="2700000" algn="tl">
                    <a:srgbClr val="FFFFFF"/>
                  </a:outerShdw>
                </a:effectLst>
                <a:sym typeface="Wingdings" panose="05000000000000000000" pitchFamily="2" charset="2"/>
              </a:rPr>
              <a:t></a:t>
            </a:r>
            <a:r>
              <a:rPr lang="hu-HU" altLang="hu-H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hu-HU" altLang="hu-HU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459" name="Tartalom helye 2"/>
          <p:cNvSpPr>
            <a:spLocks noGrp="1"/>
          </p:cNvSpPr>
          <p:nvPr>
            <p:ph idx="1"/>
          </p:nvPr>
        </p:nvSpPr>
        <p:spPr>
          <a:xfrm>
            <a:off x="405384" y="1297092"/>
            <a:ext cx="9382853" cy="4837113"/>
          </a:xfrm>
        </p:spPr>
        <p:txBody>
          <a:bodyPr>
            <a:noAutofit/>
          </a:bodyPr>
          <a:lstStyle/>
          <a:p>
            <a:pPr eaLnBrk="1" hangingPunct="1"/>
            <a:r>
              <a:rPr lang="hu-HU" altLang="hu-HU" sz="2000" b="1" dirty="0" smtClean="0">
                <a:latin typeface="Bahnschrift" panose="020B0502040204020203" pitchFamily="34" charset="0"/>
                <a:cs typeface="Arial" panose="020B0604020202020204" pitchFamily="34" charset="0"/>
              </a:rPr>
              <a:t>Térképtudományi </a:t>
            </a:r>
            <a:r>
              <a:rPr lang="hu-HU" altLang="hu-HU" sz="2000" b="1" dirty="0">
                <a:latin typeface="Bahnschrift" panose="020B0502040204020203" pitchFamily="34" charset="0"/>
                <a:cs typeface="Arial" panose="020B0604020202020204" pitchFamily="34" charset="0"/>
              </a:rPr>
              <a:t>és </a:t>
            </a:r>
            <a:r>
              <a:rPr lang="hu-HU" altLang="hu-HU" sz="2000" b="1" dirty="0" err="1">
                <a:latin typeface="Bahnschrift" panose="020B0502040204020203" pitchFamily="34" charset="0"/>
                <a:cs typeface="Arial" panose="020B0604020202020204" pitchFamily="34" charset="0"/>
              </a:rPr>
              <a:t>Geoinformatikai</a:t>
            </a:r>
            <a:r>
              <a:rPr lang="hu-HU" altLang="hu-HU" sz="2000" b="1" dirty="0">
                <a:latin typeface="Bahnschrift" panose="020B0502040204020203" pitchFamily="34" charset="0"/>
                <a:cs typeface="Arial" panose="020B0604020202020204" pitchFamily="34" charset="0"/>
              </a:rPr>
              <a:t> Intézet</a:t>
            </a:r>
            <a:r>
              <a:rPr lang="hu-HU" altLang="hu-HU" sz="2000" b="1" dirty="0" smtClean="0">
                <a:latin typeface="Bahnschrift" panose="020B0502040204020203" pitchFamily="34" charset="0"/>
                <a:cs typeface="Arial" panose="020B0604020202020204" pitchFamily="34" charset="0"/>
              </a:rPr>
              <a:t>,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dirty="0">
                <a:solidFill>
                  <a:srgbClr val="FF9900"/>
                </a:solidFill>
                <a:latin typeface="Bahnschrift" panose="020B0502040204020203" pitchFamily="34" charset="0"/>
                <a:cs typeface="Arial" panose="020B0604020202020204" pitchFamily="34" charset="0"/>
                <a:hlinkClick r:id="rId2"/>
              </a:rPr>
              <a:t>zoltorok@inf.elte.hu</a:t>
            </a:r>
            <a:endParaRPr lang="hu-HU" altLang="hu-HU" sz="2000" b="1" dirty="0">
              <a:solidFill>
                <a:srgbClr val="FF99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ELTE Térképész 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(</a:t>
            </a:r>
            <a:r>
              <a:rPr lang="hu-HU" altLang="hu-HU" sz="2000" i="1" dirty="0">
                <a:latin typeface="Bahnschrift" panose="020B0502040204020203" pitchFamily="34" charset="0"/>
                <a:cs typeface="Arial" panose="020B0604020202020204" pitchFamily="34" charset="0"/>
              </a:rPr>
              <a:t>Földtudományi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) szak (TTK 1984), Filozófia szak (BTK 1986), Földrajztudomány kandidátusa  (MTA 1990), PhD (1991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)</a:t>
            </a:r>
          </a:p>
          <a:p>
            <a:pPr>
              <a:buNone/>
            </a:pPr>
            <a:r>
              <a:rPr lang="hu-HU" altLang="hu-HU" sz="2000" b="1" u="sng" dirty="0">
                <a:latin typeface="Bahnschrift" panose="020B0502040204020203" pitchFamily="34" charset="0"/>
                <a:cs typeface="Arial" panose="020B0604020202020204" pitchFamily="34" charset="0"/>
              </a:rPr>
              <a:t>Kutatás:</a:t>
            </a:r>
            <a:r>
              <a:rPr lang="hu-HU" altLang="hu-HU" sz="2000" u="sng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altLang="hu-HU" sz="2000" b="1" dirty="0">
                <a:latin typeface="Bahnschrift" panose="020B0502040204020203" pitchFamily="34" charset="0"/>
                <a:cs typeface="Arial" panose="020B0604020202020204" pitchFamily="34" charset="0"/>
              </a:rPr>
              <a:t>Kognitív vizualizáció 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(pl. </a:t>
            </a:r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eyetracking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, kognitív és szociális vonatkozások)</a:t>
            </a:r>
          </a:p>
          <a:p>
            <a:r>
              <a:rPr lang="hu-HU" altLang="hu-HU" sz="2000" b="1" dirty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Térképtörténet-kartográfiatörténet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(magyar és reneszánsz-felvilágosodás) </a:t>
            </a:r>
          </a:p>
          <a:p>
            <a:pPr eaLnBrk="1" hangingPunct="1"/>
            <a:endParaRPr lang="hu-HU" altLang="hu-HU" sz="20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Imago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Mundi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CIO/ 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International Society </a:t>
            </a:r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for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the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History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of </a:t>
            </a:r>
            <a:r>
              <a:rPr lang="hu-HU" altLang="hu-HU" sz="2000" dirty="0" err="1">
                <a:latin typeface="Bahnschrift" panose="020B0502040204020203" pitchFamily="34" charset="0"/>
                <a:cs typeface="Arial" panose="020B0604020202020204" pitchFamily="34" charset="0"/>
              </a:rPr>
              <a:t>the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Map (</a:t>
            </a:r>
            <a:r>
              <a:rPr lang="hu-HU" altLang="hu-HU" sz="2000" dirty="0" err="1" smtClean="0">
                <a:latin typeface="Bahnschrift" panose="020B0502040204020203" pitchFamily="34" charset="0"/>
                <a:cs typeface="Arial" panose="020B0604020202020204" pitchFamily="34" charset="0"/>
              </a:rPr>
              <a:t>ISHMap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), </a:t>
            </a:r>
            <a:endParaRPr lang="hu-HU" altLang="hu-HU" sz="2000" dirty="0" smtClean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Magyar 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Földmérési, Térképészeti és 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Távérzékelési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Társaság</a:t>
            </a:r>
            <a:endParaRPr lang="hu-HU" altLang="hu-HU" sz="2000" dirty="0" smtClean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Magyar </a:t>
            </a:r>
            <a:r>
              <a:rPr lang="hu-HU" altLang="hu-HU" sz="2000" dirty="0">
                <a:latin typeface="Bahnschrift" panose="020B0502040204020203" pitchFamily="34" charset="0"/>
                <a:cs typeface="Arial" panose="020B0604020202020204" pitchFamily="34" charset="0"/>
              </a:rPr>
              <a:t>Földrajzi Társaság </a:t>
            </a:r>
            <a:r>
              <a:rPr lang="hu-HU" altLang="hu-HU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endParaRPr lang="hu-HU" altLang="hu-HU" sz="20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9460" name="Dia számának hely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indent="-236538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indent="-173038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indent="-182563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FECA3CB-E161-40D8-A240-ABF7E15EBDEF}" type="slidenum">
              <a:rPr lang="en-US" altLang="hu-HU" sz="1200"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hu-HU" sz="12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461" name="Kép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1837" y="3929784"/>
            <a:ext cx="2624138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Kép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1837" y="101599"/>
            <a:ext cx="2624138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287" y="233198"/>
            <a:ext cx="990600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30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Új Szigetek, Új Világ, avagy Amerika…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922" t="2579" r="5873" b="3857"/>
          <a:stretch/>
        </p:blipFill>
        <p:spPr>
          <a:xfrm>
            <a:off x="228515" y="1372343"/>
            <a:ext cx="5791200" cy="459735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1001" y="65299"/>
            <a:ext cx="2065312" cy="1143218"/>
          </a:xfrm>
          <a:prstGeom prst="rect">
            <a:avLst/>
          </a:prstGeom>
        </p:spPr>
      </p:pic>
      <p:sp>
        <p:nvSpPr>
          <p:cNvPr id="13" name="Ellipszis 12"/>
          <p:cNvSpPr/>
          <p:nvPr/>
        </p:nvSpPr>
        <p:spPr>
          <a:xfrm>
            <a:off x="3524542" y="2408906"/>
            <a:ext cx="540774" cy="574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/>
          <p:cNvSpPr/>
          <p:nvPr/>
        </p:nvSpPr>
        <p:spPr>
          <a:xfrm>
            <a:off x="5195095" y="3742210"/>
            <a:ext cx="540774" cy="574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>
            <a:off x="4248759" y="3766664"/>
            <a:ext cx="540774" cy="574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/>
          <p:cNvSpPr/>
          <p:nvPr/>
        </p:nvSpPr>
        <p:spPr>
          <a:xfrm>
            <a:off x="3090736" y="1967019"/>
            <a:ext cx="540774" cy="574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628" y="1263296"/>
            <a:ext cx="5746547" cy="457421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0" name="Szövegdoboz 9"/>
          <p:cNvSpPr txBox="1"/>
          <p:nvPr/>
        </p:nvSpPr>
        <p:spPr>
          <a:xfrm>
            <a:off x="7662435" y="5847867"/>
            <a:ext cx="276420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Török Zsolt kiadása, 1992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336800" y="5837506"/>
            <a:ext cx="13854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1540, Bázel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1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A modern világ atlasza: Abraham </a:t>
            </a:r>
            <a:r>
              <a:rPr lang="hu-HU" sz="3200" dirty="0" err="1" smtClean="0"/>
              <a:t>Ortelius</a:t>
            </a:r>
            <a:r>
              <a:rPr lang="hu-HU" sz="3200" dirty="0" smtClean="0"/>
              <a:t>, </a:t>
            </a:r>
            <a:r>
              <a:rPr lang="hu-HU" sz="3200" dirty="0" smtClean="0"/>
              <a:t>1570</a:t>
            </a:r>
            <a:endParaRPr lang="hu-HU" sz="32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478" y="1284819"/>
            <a:ext cx="6902543" cy="4700344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5244093" y="4827593"/>
            <a:ext cx="5516271" cy="6555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 helye 9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 descr="titlepage with ornate monument and classical figur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440" y="1284818"/>
            <a:ext cx="3085230" cy="468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4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10137775" y="6305550"/>
            <a:ext cx="45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639763" indent="-236538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885825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096963" indent="-173038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1296988" indent="-182563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</a:pPr>
            <a:fld id="{755304C4-B146-4922-9A26-EF3F91E20692}" type="slidenum">
              <a:rPr lang="en-US" altLang="hu-HU" sz="1200">
                <a:solidFill>
                  <a:srgbClr val="B5A788"/>
                </a:solidFill>
                <a:latin typeface="Verdana" panose="020B0604030504040204" pitchFamily="34" charset="0"/>
              </a:rPr>
              <a:pPr algn="ctr" eaLnBrk="1" hangingPunct="1">
                <a:spcBef>
                  <a:spcPct val="0"/>
                </a:spcBef>
                <a:buClrTx/>
                <a:buSzPct val="100000"/>
                <a:buFontTx/>
                <a:buNone/>
              </a:pPr>
              <a:t>3</a:t>
            </a:fld>
            <a:endParaRPr lang="en-US" altLang="hu-HU" sz="1200">
              <a:solidFill>
                <a:srgbClr val="B5A788"/>
              </a:solidFill>
              <a:latin typeface="Verdana" panose="020B0604030504040204" pitchFamily="34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hu-HU" altLang="hu-HU" dirty="0"/>
              <a:t> A kognitív </a:t>
            </a:r>
            <a:r>
              <a:rPr lang="hu-HU" altLang="hu-HU" dirty="0" smtClean="0"/>
              <a:t>„térkép” </a:t>
            </a:r>
            <a:r>
              <a:rPr lang="hu-HU" altLang="hu-HU" dirty="0" smtClean="0"/>
              <a:t>és az intelligencia</a:t>
            </a:r>
            <a:endParaRPr lang="hu-HU" altLang="hu-HU" dirty="0"/>
          </a:p>
        </p:txBody>
      </p:sp>
      <p:sp>
        <p:nvSpPr>
          <p:cNvPr id="21508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0988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hu-HU" altLang="hu-HU" sz="2000" dirty="0" smtClean="0"/>
              <a:t>Edward </a:t>
            </a:r>
            <a:r>
              <a:rPr lang="hu-HU" altLang="hu-HU" sz="2000" b="1" dirty="0" err="1" smtClean="0"/>
              <a:t>Tolman</a:t>
            </a:r>
            <a:r>
              <a:rPr lang="hu-HU" altLang="hu-HU" sz="2000" b="1" dirty="0" smtClean="0"/>
              <a:t> (1948) </a:t>
            </a:r>
            <a:r>
              <a:rPr lang="hu-HU" altLang="hu-HU" sz="2000" dirty="0" smtClean="0"/>
              <a:t>patkánykísérletei: útkeresés-térbeli tanulás: </a:t>
            </a:r>
            <a:r>
              <a:rPr lang="hu-HU" altLang="hu-HU" sz="2000" b="1" dirty="0" smtClean="0"/>
              <a:t>kognitív térkép </a:t>
            </a:r>
            <a:r>
              <a:rPr lang="hu-HU" altLang="hu-HU" sz="2000" dirty="0" smtClean="0"/>
              <a:t>(</a:t>
            </a:r>
            <a:r>
              <a:rPr lang="hu-HU" altLang="hu-HU" sz="2000" dirty="0" err="1" smtClean="0"/>
              <a:t>cognitive</a:t>
            </a:r>
            <a:r>
              <a:rPr lang="hu-HU" altLang="hu-HU" sz="2000" dirty="0" smtClean="0"/>
              <a:t> map), mentális struktúra – a londoni taxisok </a:t>
            </a:r>
            <a:r>
              <a:rPr lang="hu-HU" altLang="hu-HU" sz="2000" b="1" dirty="0" err="1" smtClean="0"/>
              <a:t>hippokampusza</a:t>
            </a:r>
            <a:r>
              <a:rPr lang="hu-HU" altLang="hu-HU" sz="2000" dirty="0" smtClean="0"/>
              <a:t> – kognitív idegtudományi alapok – GPS vs. </a:t>
            </a:r>
            <a:r>
              <a:rPr lang="hu-HU" altLang="hu-HU" sz="2000" b="1" dirty="0" smtClean="0"/>
              <a:t>térképhasználat = a legjobb agytorna</a:t>
            </a:r>
          </a:p>
          <a:p>
            <a:pPr indent="-280988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hu-HU" altLang="hu-HU" sz="2000" b="1" dirty="0" smtClean="0">
                <a:solidFill>
                  <a:schemeClr val="tx1"/>
                </a:solidFill>
              </a:rPr>
              <a:t>A környezet mentális képe, ami úgy működik, mint egy térkép </a:t>
            </a:r>
            <a:r>
              <a:rPr lang="hu-HU" altLang="hu-HU" sz="2000" b="1" dirty="0" smtClean="0">
                <a:solidFill>
                  <a:srgbClr val="FFFF00"/>
                </a:solidFill>
              </a:rPr>
              <a:t>– de NEM térkép</a:t>
            </a:r>
            <a:endParaRPr lang="hu-HU" altLang="hu-HU" sz="2000" b="1" dirty="0">
              <a:solidFill>
                <a:srgbClr val="FFFF00"/>
              </a:solidFill>
            </a:endParaRPr>
          </a:p>
        </p:txBody>
      </p:sp>
      <p:pic>
        <p:nvPicPr>
          <p:cNvPr id="21509" name="Tartalom hely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00" y="3086100"/>
            <a:ext cx="4014788" cy="2305050"/>
          </a:xfrm>
        </p:spPr>
      </p:pic>
      <p:grpSp>
        <p:nvGrpSpPr>
          <p:cNvPr id="21510" name="Group 7"/>
          <p:cNvGrpSpPr>
            <a:grpSpLocks/>
          </p:cNvGrpSpPr>
          <p:nvPr/>
        </p:nvGrpSpPr>
        <p:grpSpPr bwMode="auto">
          <a:xfrm>
            <a:off x="3214688" y="5106538"/>
            <a:ext cx="850900" cy="806450"/>
            <a:chOff x="1296" y="2448"/>
            <a:chExt cx="1343" cy="1525"/>
          </a:xfrm>
        </p:grpSpPr>
        <p:pic>
          <p:nvPicPr>
            <p:cNvPr id="2151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448"/>
              <a:ext cx="1343" cy="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517" name="Text Box 9"/>
            <p:cNvSpPr txBox="1">
              <a:spLocks noChangeArrowheads="1"/>
            </p:cNvSpPr>
            <p:nvPr/>
          </p:nvSpPr>
          <p:spPr bwMode="auto">
            <a:xfrm>
              <a:off x="1296" y="2448"/>
              <a:ext cx="1343" cy="1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Arial Unicode MS" pitchFamily="34" charset="-128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hu-HU" altLang="hu-HU"/>
            </a:p>
          </p:txBody>
        </p:sp>
      </p:grpSp>
      <p:pic>
        <p:nvPicPr>
          <p:cNvPr id="21511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201" y="4815304"/>
            <a:ext cx="1093788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Tartalom hely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76074" y="3035424"/>
            <a:ext cx="4478337" cy="2713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4" name="Tartalom hely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92631" y="3035424"/>
            <a:ext cx="3294954" cy="287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4984571" y="6122409"/>
            <a:ext cx="7103014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Arial Unicode MS" pitchFamily="34" charset="-128"/>
              </a:defRPr>
            </a:lvl9pPr>
          </a:lstStyle>
          <a:p>
            <a:r>
              <a:rPr lang="hu-HU" altLang="hu-HU" dirty="0">
                <a:solidFill>
                  <a:schemeClr val="bg1"/>
                </a:solidFill>
                <a:latin typeface="Bahnschrift" panose="020B0502040204020203" pitchFamily="34" charset="0"/>
              </a:rPr>
              <a:t>A </a:t>
            </a:r>
            <a:r>
              <a:rPr lang="hu-HU" altLang="hu-HU" dirty="0" err="1">
                <a:solidFill>
                  <a:schemeClr val="bg1"/>
                </a:solidFill>
                <a:latin typeface="Bahnschrift" panose="020B0502040204020203" pitchFamily="34" charset="0"/>
              </a:rPr>
              <a:t>hippokampusz</a:t>
            </a:r>
            <a:r>
              <a:rPr lang="hu-HU" altLang="hu-HU" dirty="0">
                <a:solidFill>
                  <a:schemeClr val="bg1"/>
                </a:solidFill>
                <a:latin typeface="Bahnschrift" panose="020B0502040204020203" pitchFamily="34" charset="0"/>
              </a:rPr>
              <a:t>  speciális sejtcsoportjai: </a:t>
            </a: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helysejtek</a:t>
            </a:r>
            <a:r>
              <a:rPr lang="hu-HU" altLang="hu-HU" dirty="0">
                <a:solidFill>
                  <a:schemeClr val="bg1"/>
                </a:solidFill>
                <a:latin typeface="Bahnschrift" panose="020B0502040204020203" pitchFamily="34" charset="0"/>
              </a:rPr>
              <a:t>, rácssejtek, stb. </a:t>
            </a: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– </a:t>
            </a:r>
            <a:r>
              <a:rPr lang="hu-HU" altLang="hu-HU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az emlékezeti rendszer alapja a téri intelligencia</a:t>
            </a: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!</a:t>
            </a:r>
            <a:endParaRPr lang="hu-HU" altLang="hu-H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647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altLang="hu-HU" dirty="0" smtClean="0">
                <a:latin typeface="Bahnschrift" panose="020B0502040204020203" pitchFamily="34" charset="0"/>
              </a:rPr>
              <a:t> Török Zsolt Győző, a térképkiadó</a:t>
            </a:r>
          </a:p>
        </p:txBody>
      </p:sp>
      <p:pic>
        <p:nvPicPr>
          <p:cNvPr id="12294" name="Tartalom hely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865" y="1358854"/>
            <a:ext cx="4695825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13" y="2996161"/>
            <a:ext cx="1439863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769289" y="6151422"/>
            <a:ext cx="8692598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</a:rPr>
              <a:t>A kísérleti módszer </a:t>
            </a:r>
            <a:r>
              <a:rPr lang="hu-HU" altLang="hu-HU" sz="2400" dirty="0" smtClean="0">
                <a:solidFill>
                  <a:schemeClr val="bg1"/>
                </a:solidFill>
              </a:rPr>
              <a:t>első alkalmazásai </a:t>
            </a:r>
            <a:r>
              <a:rPr lang="hu-HU" altLang="hu-HU" sz="2400" dirty="0">
                <a:solidFill>
                  <a:schemeClr val="bg1"/>
                </a:solidFill>
              </a:rPr>
              <a:t>a térképtörténetben</a:t>
            </a:r>
          </a:p>
        </p:txBody>
      </p:sp>
      <p:sp>
        <p:nvSpPr>
          <p:cNvPr id="12" name="Szövegdoboz 2"/>
          <p:cNvSpPr txBox="1">
            <a:spLocks noChangeArrowheads="1"/>
          </p:cNvSpPr>
          <p:nvPr/>
        </p:nvSpPr>
        <p:spPr bwMode="auto">
          <a:xfrm>
            <a:off x="25604" y="5212070"/>
            <a:ext cx="6409126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bg1"/>
                </a:solidFill>
              </a:rPr>
              <a:t>Az első Amerika-térkép – Kolumbusz 500 !!!!</a:t>
            </a:r>
          </a:p>
          <a:p>
            <a:pPr algn="ctr">
              <a:spcBef>
                <a:spcPct val="0"/>
              </a:spcBef>
              <a:buNone/>
            </a:pPr>
            <a:r>
              <a:rPr lang="hu-HU" altLang="hu-HU" sz="1800" dirty="0" smtClean="0">
                <a:solidFill>
                  <a:schemeClr val="bg1"/>
                </a:solidFill>
              </a:rPr>
              <a:t>G</a:t>
            </a:r>
            <a:r>
              <a:rPr lang="hu-HU" altLang="hu-HU" sz="1800" dirty="0">
                <a:solidFill>
                  <a:schemeClr val="bg1"/>
                </a:solidFill>
              </a:rPr>
              <a:t>. </a:t>
            </a:r>
            <a:r>
              <a:rPr lang="hu-HU" altLang="hu-HU" sz="1800" dirty="0" err="1">
                <a:solidFill>
                  <a:schemeClr val="bg1"/>
                </a:solidFill>
              </a:rPr>
              <a:t>Gastaldi</a:t>
            </a:r>
            <a:r>
              <a:rPr lang="hu-HU" altLang="hu-HU" sz="1800" dirty="0">
                <a:solidFill>
                  <a:schemeClr val="bg1"/>
                </a:solidFill>
              </a:rPr>
              <a:t>: </a:t>
            </a:r>
            <a:r>
              <a:rPr lang="hu-HU" altLang="hu-HU" sz="1800" i="1" dirty="0" err="1">
                <a:solidFill>
                  <a:schemeClr val="bg1"/>
                </a:solidFill>
              </a:rPr>
              <a:t>Universale</a:t>
            </a:r>
            <a:r>
              <a:rPr lang="hu-HU" altLang="hu-HU" sz="1800" i="1" dirty="0">
                <a:solidFill>
                  <a:schemeClr val="bg1"/>
                </a:solidFill>
              </a:rPr>
              <a:t> Novo, </a:t>
            </a:r>
            <a:r>
              <a:rPr lang="hu-HU" altLang="hu-HU" sz="1800" dirty="0">
                <a:solidFill>
                  <a:schemeClr val="bg1"/>
                </a:solidFill>
              </a:rPr>
              <a:t>Velence, 1548 / Budapest, </a:t>
            </a:r>
            <a:r>
              <a:rPr lang="hu-HU" altLang="hu-HU" sz="1800" dirty="0" smtClean="0">
                <a:solidFill>
                  <a:schemeClr val="bg1"/>
                </a:solidFill>
              </a:rPr>
              <a:t>2005</a:t>
            </a:r>
            <a:endParaRPr lang="hu-HU" altLang="hu-HU" sz="1800" dirty="0">
              <a:solidFill>
                <a:schemeClr val="bg1"/>
              </a:solidFill>
            </a:endParaRPr>
          </a:p>
        </p:txBody>
      </p:sp>
      <p:pic>
        <p:nvPicPr>
          <p:cNvPr id="9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2656" y="1359693"/>
            <a:ext cx="2906254" cy="2154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9"/>
          <p:cNvSpPr txBox="1">
            <a:spLocks noChangeArrowheads="1"/>
          </p:cNvSpPr>
          <p:nvPr/>
        </p:nvSpPr>
        <p:spPr bwMode="auto">
          <a:xfrm>
            <a:off x="5452656" y="3247427"/>
            <a:ext cx="3239941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Carla</a:t>
            </a:r>
            <a:r>
              <a:rPr lang="hu-HU" altLang="hu-H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hu-HU" altLang="hu-HU" sz="1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Hills</a:t>
            </a:r>
            <a:r>
              <a:rPr lang="hu-HU" altLang="hu-H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hu-HU" altLang="hu-H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US </a:t>
            </a:r>
            <a:r>
              <a:rPr lang="hu-HU" altLang="hu-H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Trade </a:t>
            </a:r>
            <a:r>
              <a:rPr lang="hu-HU" altLang="hu-HU" sz="16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Representative</a:t>
            </a:r>
            <a:endParaRPr lang="hu-HU" altLang="hu-HU" sz="1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Tartalom hely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58910" y="3742804"/>
            <a:ext cx="3135256" cy="2120148"/>
          </a:xfrm>
          <a:prstGeom prst="rect">
            <a:avLst/>
          </a:prstGeom>
        </p:spPr>
      </p:pic>
      <p:sp>
        <p:nvSpPr>
          <p:cNvPr id="14" name="Szövegdoboz 12"/>
          <p:cNvSpPr txBox="1">
            <a:spLocks noChangeArrowheads="1"/>
          </p:cNvSpPr>
          <p:nvPr/>
        </p:nvSpPr>
        <p:spPr bwMode="auto">
          <a:xfrm>
            <a:off x="8363051" y="5524398"/>
            <a:ext cx="2069797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Helmut Kohl kancellár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49563" y="195273"/>
            <a:ext cx="2405504" cy="346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81884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dirty="0" smtClean="0">
                <a:effectLst/>
              </a:rPr>
              <a:t>A Föld </a:t>
            </a:r>
            <a:r>
              <a:rPr lang="hu-HU" altLang="hu-HU" dirty="0" smtClean="0">
                <a:effectLst/>
              </a:rPr>
              <a:t>alakja - </a:t>
            </a:r>
            <a:r>
              <a:rPr lang="hu-HU" altLang="hu-HU" dirty="0" smtClean="0">
                <a:effectLst/>
              </a:rPr>
              <a:t>és a lakható világok</a:t>
            </a:r>
          </a:p>
        </p:txBody>
      </p:sp>
      <p:sp>
        <p:nvSpPr>
          <p:cNvPr id="28675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dirty="0" smtClean="0"/>
              <a:t>Kr.e. 5. </a:t>
            </a:r>
            <a:r>
              <a:rPr lang="hu-HU" altLang="hu-HU" dirty="0" err="1" smtClean="0"/>
              <a:t>szd</a:t>
            </a:r>
            <a:r>
              <a:rPr lang="hu-HU" altLang="hu-HU" dirty="0"/>
              <a:t> </a:t>
            </a:r>
            <a:r>
              <a:rPr lang="hu-HU" altLang="hu-HU" dirty="0" smtClean="0"/>
              <a:t>előtt</a:t>
            </a:r>
            <a:r>
              <a:rPr lang="hu-HU" altLang="hu-HU" dirty="0" smtClean="0"/>
              <a:t>: korong (pl. </a:t>
            </a:r>
            <a:r>
              <a:rPr lang="hu-HU" altLang="hu-HU" dirty="0" err="1" smtClean="0"/>
              <a:t>Hekataiosz</a:t>
            </a:r>
            <a:r>
              <a:rPr lang="hu-HU" altLang="hu-HU" dirty="0" smtClean="0"/>
              <a:t>)</a:t>
            </a:r>
            <a:endParaRPr lang="hu-HU" altLang="hu-HU" dirty="0" smtClean="0"/>
          </a:p>
          <a:p>
            <a:pPr eaLnBrk="1" hangingPunct="1"/>
            <a:r>
              <a:rPr lang="hu-HU" altLang="hu-HU" dirty="0" smtClean="0"/>
              <a:t>A </a:t>
            </a:r>
            <a:r>
              <a:rPr lang="hu-HU" altLang="hu-HU" dirty="0" err="1" smtClean="0"/>
              <a:t>pithagoreusok</a:t>
            </a:r>
            <a:r>
              <a:rPr lang="hu-HU" altLang="hu-HU" dirty="0" smtClean="0"/>
              <a:t> szerint </a:t>
            </a:r>
            <a:r>
              <a:rPr lang="hu-HU" altLang="hu-HU" b="1" dirty="0"/>
              <a:t>g</a:t>
            </a:r>
            <a:r>
              <a:rPr lang="hu-HU" altLang="hu-HU" b="1" dirty="0" smtClean="0"/>
              <a:t>ömb </a:t>
            </a:r>
            <a:r>
              <a:rPr lang="hu-HU" altLang="hu-HU" b="1" dirty="0" smtClean="0"/>
              <a:t>(kozmosz)</a:t>
            </a:r>
            <a:endParaRPr lang="hu-HU" altLang="hu-HU" b="1" dirty="0" smtClean="0"/>
          </a:p>
          <a:p>
            <a:pPr eaLnBrk="1" hangingPunct="1"/>
            <a:r>
              <a:rPr lang="hu-HU" altLang="hu-HU" b="1" dirty="0" smtClean="0"/>
              <a:t>Lakható világok? </a:t>
            </a:r>
            <a:r>
              <a:rPr lang="hu-HU" altLang="hu-HU" dirty="0" smtClean="0"/>
              <a:t>Pl. </a:t>
            </a:r>
            <a:r>
              <a:rPr lang="hu-HU" altLang="hu-HU" dirty="0" err="1" smtClean="0"/>
              <a:t>Krátész</a:t>
            </a:r>
            <a:r>
              <a:rPr lang="hu-HU" altLang="hu-HU" dirty="0" smtClean="0"/>
              <a:t> </a:t>
            </a:r>
            <a:r>
              <a:rPr lang="hu-HU" altLang="hu-HU" dirty="0" smtClean="0"/>
              <a:t>glóbusza</a:t>
            </a:r>
          </a:p>
          <a:p>
            <a:endParaRPr lang="hu-HU" altLang="hu-HU" dirty="0" smtClean="0"/>
          </a:p>
        </p:txBody>
      </p:sp>
      <p:sp>
        <p:nvSpPr>
          <p:cNvPr id="28676" name="Dia számának hely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A8CE58E-3778-4CE5-8C1C-4805DAA02E8D}" type="slidenum">
              <a:rPr lang="en-US" altLang="hu-HU" sz="1200">
                <a:solidFill>
                  <a:srgbClr val="B5A788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hu-HU" sz="1200">
              <a:solidFill>
                <a:srgbClr val="B5A788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679" name="Picture 5" descr="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252" y="3039341"/>
            <a:ext cx="2288002" cy="299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undefine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471" y="1717963"/>
            <a:ext cx="3945177" cy="394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254" y="3039341"/>
            <a:ext cx="3074894" cy="299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62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2135188" y="115889"/>
            <a:ext cx="77724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800" b="1">
              <a:solidFill>
                <a:srgbClr val="F06A34"/>
              </a:solidFill>
              <a:latin typeface="Arial Unicode MS" pitchFamily="34" charset="-128"/>
            </a:endParaRP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2209800" y="1196976"/>
            <a:ext cx="7772400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>
                <a:solidFill>
                  <a:schemeClr val="tx1"/>
                </a:solidFill>
                <a:latin typeface="Bahnschrift" panose="020B0502040204020203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Bahnschrift" panose="020B0502040204020203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Bahnschrift" panose="020B0502040204020203" pitchFamily="34" charset="0"/>
              </a:defRPr>
            </a:lvl9pPr>
          </a:lstStyle>
          <a:p>
            <a:pPr>
              <a:spcBef>
                <a:spcPts val="600"/>
              </a:spcBef>
              <a:buClr>
                <a:srgbClr val="FFFFFF"/>
              </a:buClr>
            </a:pPr>
            <a:endParaRPr lang="hu-HU" altLang="hu-HU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Kép helye 11"/>
          <p:cNvSpPr>
            <a:spLocks noGrp="1"/>
          </p:cNvSpPr>
          <p:nvPr>
            <p:ph type="pic" idx="1"/>
          </p:nvPr>
        </p:nvSpPr>
        <p:spPr/>
      </p:sp>
      <p:sp>
        <p:nvSpPr>
          <p:cNvPr id="13" name="Szöveg helye 12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124" name="Cím 3"/>
          <p:cNvSpPr>
            <a:spLocks noGrp="1"/>
          </p:cNvSpPr>
          <p:nvPr>
            <p:ph type="title"/>
          </p:nvPr>
        </p:nvSpPr>
        <p:spPr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hu-HU" dirty="0" smtClean="0"/>
              <a:t>Mekkora </a:t>
            </a:r>
            <a:r>
              <a:rPr lang="hu-HU" dirty="0"/>
              <a:t>gömb? </a:t>
            </a:r>
            <a:endParaRPr lang="hu-HU" altLang="hu-HU" dirty="0" smtClean="0"/>
          </a:p>
        </p:txBody>
      </p:sp>
      <p:sp>
        <p:nvSpPr>
          <p:cNvPr id="5" name="Tartalom helye 4"/>
          <p:cNvSpPr>
            <a:spLocks noGrp="1"/>
          </p:cNvSpPr>
          <p:nvPr>
            <p:ph idx="4294967295"/>
          </p:nvPr>
        </p:nvSpPr>
        <p:spPr>
          <a:xfrm>
            <a:off x="838200" y="1557338"/>
            <a:ext cx="4186381" cy="4351337"/>
          </a:xfrm>
          <a:solidFill>
            <a:schemeClr val="accent4">
              <a:lumMod val="20000"/>
              <a:lumOff val="80000"/>
            </a:schemeClr>
          </a:solidFill>
          <a:extLst/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A gnómon világképtől a földrajz (geográfia) felé: </a:t>
            </a:r>
          </a:p>
          <a:p>
            <a:pPr eaLnBrk="1" hangingPunct="1">
              <a:defRPr/>
            </a:pPr>
            <a:r>
              <a:rPr lang="hu-HU" altLang="hu-HU" b="1" dirty="0">
                <a:solidFill>
                  <a:schemeClr val="bg1"/>
                </a:solidFill>
              </a:rPr>
              <a:t>Eratoszthenész</a:t>
            </a:r>
            <a:r>
              <a:rPr lang="hu-HU" altLang="hu-HU" dirty="0">
                <a:solidFill>
                  <a:schemeClr val="bg1"/>
                </a:solidFill>
              </a:rPr>
              <a:t> (Kr.e. 276-195</a:t>
            </a:r>
            <a:r>
              <a:rPr lang="hu-HU" altLang="hu-HU" dirty="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defRPr/>
            </a:pP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a </a:t>
            </a: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Föld </a:t>
            </a:r>
            <a:r>
              <a:rPr lang="hu-HU" altLang="hu-HU" dirty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megmérése (gnómón – 252 e </a:t>
            </a:r>
            <a:r>
              <a:rPr lang="hu-HU" altLang="hu-HU" dirty="0" err="1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sztadion</a:t>
            </a: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)</a:t>
            </a:r>
          </a:p>
          <a:p>
            <a:pPr eaLnBrk="1" hangingPunct="1">
              <a:defRPr/>
            </a:pPr>
            <a:r>
              <a:rPr lang="hu-HU" altLang="hu-HU" dirty="0" smtClean="0">
                <a:solidFill>
                  <a:schemeClr val="bg1"/>
                </a:solidFill>
                <a:latin typeface="Bahnschrift" panose="020B0502040204020203" pitchFamily="34" charset="0"/>
                <a:cs typeface="Lucida Sans Unicode" panose="020B0602030504020204" pitchFamily="34" charset="0"/>
              </a:rPr>
              <a:t>helyette: 180 e</a:t>
            </a:r>
            <a:endParaRPr lang="hu-HU" altLang="hu-HU" dirty="0">
              <a:solidFill>
                <a:schemeClr val="bg1"/>
              </a:solidFill>
              <a:latin typeface="Bahnschrift" panose="020B0502040204020203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7656" name="Picture 7" descr="Did Eratosthenes really measure the size of the earth? | The Renaissance  Mathemati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249" y="1537893"/>
            <a:ext cx="6265862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 descr="An etching of a man's head and neck in profile, looking to the left. The man has a beard and is baldin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6627" y="195012"/>
            <a:ext cx="1373930" cy="1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8816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2. </a:t>
            </a:r>
            <a:r>
              <a:rPr lang="hu-HU" dirty="0" err="1" smtClean="0"/>
              <a:t>szd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29699" name="Dia számának helye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Bahnschrift SemiCondensed" panose="020B0502040204020203" pitchFamily="34" charset="0"/>
                <a:ea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75E7316-4A0C-46C7-908D-09A46AA49E50}" type="slidenum">
              <a:rPr lang="en-US" altLang="hu-HU" sz="1200">
                <a:solidFill>
                  <a:srgbClr val="B5A788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hu-HU" sz="1200">
              <a:solidFill>
                <a:srgbClr val="B5A788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1748" name="Picture 6" descr="ptolemaiosz_terkep_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9677400" cy="679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1118058" y="6108701"/>
            <a:ext cx="749300" cy="4476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7754" y="887609"/>
            <a:ext cx="8551091" cy="577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51" y="1376842"/>
            <a:ext cx="2331048" cy="188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7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ndefine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6595" y="1297902"/>
            <a:ext cx="9514898" cy="470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Fra</a:t>
            </a:r>
            <a:r>
              <a:rPr lang="hu-HU" dirty="0" smtClean="0"/>
              <a:t> </a:t>
            </a:r>
            <a:r>
              <a:rPr lang="hu-HU" dirty="0" err="1" smtClean="0"/>
              <a:t>Mauro</a:t>
            </a:r>
            <a:r>
              <a:rPr lang="hu-HU" dirty="0" smtClean="0"/>
              <a:t> </a:t>
            </a:r>
            <a:r>
              <a:rPr lang="hu-HU" dirty="0" smtClean="0"/>
              <a:t>(kb. 1450)</a:t>
            </a:r>
            <a:endParaRPr lang="hu-HU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09" y="1450108"/>
            <a:ext cx="1589701" cy="211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28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idx="22"/>
          </p:nvPr>
        </p:nvSpPr>
        <p:spPr>
          <a:xfrm>
            <a:off x="526473" y="5006182"/>
            <a:ext cx="11397672" cy="905091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Ptolemaiosz geográfia, </a:t>
            </a:r>
            <a:r>
              <a:rPr lang="hu-HU" sz="2400" dirty="0" smtClean="0">
                <a:solidFill>
                  <a:schemeClr val="bg1"/>
                </a:solidFill>
              </a:rPr>
              <a:t>2</a:t>
            </a:r>
            <a:r>
              <a:rPr lang="hu-HU" sz="2400" dirty="0">
                <a:solidFill>
                  <a:schemeClr val="bg1"/>
                </a:solidFill>
              </a:rPr>
              <a:t>. </a:t>
            </a:r>
            <a:r>
              <a:rPr lang="hu-HU" sz="2400" dirty="0" err="1">
                <a:solidFill>
                  <a:schemeClr val="bg1"/>
                </a:solidFill>
              </a:rPr>
              <a:t>szd</a:t>
            </a:r>
            <a:r>
              <a:rPr lang="hu-HU" sz="2400" dirty="0" smtClean="0">
                <a:solidFill>
                  <a:schemeClr val="bg1"/>
                </a:solidFill>
              </a:rPr>
              <a:t>. – </a:t>
            </a:r>
            <a:r>
              <a:rPr lang="hu-HU" sz="2400" dirty="0" smtClean="0">
                <a:solidFill>
                  <a:schemeClr val="bg1"/>
                </a:solidFill>
              </a:rPr>
              <a:t>nyomtatott</a:t>
            </a:r>
            <a:r>
              <a:rPr lang="hu-HU" sz="2400" dirty="0" smtClean="0">
                <a:solidFill>
                  <a:schemeClr val="bg1"/>
                </a:solidFill>
              </a:rPr>
              <a:t>: 1482, </a:t>
            </a:r>
            <a:r>
              <a:rPr lang="hu-HU" sz="2400" dirty="0" err="1" smtClean="0">
                <a:solidFill>
                  <a:schemeClr val="bg1"/>
                </a:solidFill>
              </a:rPr>
              <a:t>Ulm</a:t>
            </a:r>
            <a:endParaRPr lang="hu-HU" sz="2400" dirty="0" smtClean="0">
              <a:solidFill>
                <a:schemeClr val="bg1"/>
              </a:solidFill>
            </a:endParaRPr>
          </a:p>
          <a:p>
            <a:pPr algn="r"/>
            <a:r>
              <a:rPr lang="hu-HU" sz="2400" dirty="0" smtClean="0">
                <a:solidFill>
                  <a:schemeClr val="bg1"/>
                </a:solidFill>
              </a:rPr>
              <a:t>Középkori </a:t>
            </a:r>
            <a:r>
              <a:rPr lang="hu-HU" sz="2400" b="1" dirty="0" smtClean="0">
                <a:solidFill>
                  <a:schemeClr val="bg1"/>
                </a:solidFill>
              </a:rPr>
              <a:t>keréktérkép </a:t>
            </a:r>
            <a:r>
              <a:rPr lang="hu-HU" sz="2400" dirty="0" smtClean="0">
                <a:solidFill>
                  <a:schemeClr val="bg1"/>
                </a:solidFill>
              </a:rPr>
              <a:t>– Arisztotelész elemei </a:t>
            </a:r>
            <a:r>
              <a:rPr lang="hu-HU" sz="2400" dirty="0" smtClean="0">
                <a:solidFill>
                  <a:schemeClr val="bg1"/>
                </a:solidFill>
              </a:rPr>
              <a:t>/ </a:t>
            </a:r>
            <a:r>
              <a:rPr lang="hu-HU" sz="2400" dirty="0" err="1" smtClean="0">
                <a:solidFill>
                  <a:schemeClr val="bg1"/>
                </a:solidFill>
              </a:rPr>
              <a:t>Buridan</a:t>
            </a:r>
            <a:r>
              <a:rPr lang="hu-HU" sz="2400" dirty="0" smtClean="0">
                <a:solidFill>
                  <a:schemeClr val="bg1"/>
                </a:solidFill>
              </a:rPr>
              <a:t> 13. </a:t>
            </a:r>
            <a:r>
              <a:rPr lang="hu-HU" sz="2400" dirty="0" err="1" smtClean="0">
                <a:solidFill>
                  <a:schemeClr val="bg1"/>
                </a:solidFill>
              </a:rPr>
              <a:t>szd</a:t>
            </a:r>
            <a:r>
              <a:rPr lang="hu-HU" sz="2400" dirty="0" smtClean="0">
                <a:solidFill>
                  <a:schemeClr val="bg1"/>
                </a:solidFill>
              </a:rPr>
              <a:t>.</a:t>
            </a:r>
          </a:p>
          <a:p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Térképek és világképek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67" y="1284313"/>
            <a:ext cx="4864646" cy="3579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watereart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612" y="1363719"/>
            <a:ext cx="3598028" cy="344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579383" y="2823584"/>
            <a:ext cx="637200" cy="638384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hu-HU">
              <a:cs typeface="Arial" charset="0"/>
            </a:endParaRP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7508138" y="2739636"/>
            <a:ext cx="795424" cy="806280"/>
          </a:xfrm>
          <a:prstGeom prst="ellipse">
            <a:avLst/>
          </a:prstGeom>
          <a:noFill/>
          <a:ln w="1143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>
              <a:latin typeface="Times New Roman" panose="02020603050405020304" pitchFamily="18" charset="0"/>
            </a:endParaRPr>
          </a:p>
        </p:txBody>
      </p:sp>
      <p:sp>
        <p:nvSpPr>
          <p:cNvPr id="14" name="Szöveg helye 13"/>
          <p:cNvSpPr>
            <a:spLocks noGrp="1"/>
          </p:cNvSpPr>
          <p:nvPr>
            <p:ph type="body" idx="2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16958" t="11717" r="37498" b="9045"/>
          <a:stretch/>
        </p:blipFill>
        <p:spPr>
          <a:xfrm>
            <a:off x="9683669" y="1363719"/>
            <a:ext cx="2459421" cy="240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0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0.00026 0.0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címd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20785</TotalTime>
  <Words>637</Words>
  <Application>Microsoft Office PowerPoint</Application>
  <PresentationFormat>Szélesvásznú</PresentationFormat>
  <Paragraphs>69</Paragraphs>
  <Slides>21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31" baseType="lpstr">
      <vt:lpstr>Arial</vt:lpstr>
      <vt:lpstr>Arial Unicode MS</vt:lpstr>
      <vt:lpstr>Bahnschrift</vt:lpstr>
      <vt:lpstr>Calibri</vt:lpstr>
      <vt:lpstr>Lucida Sans Unicode</vt:lpstr>
      <vt:lpstr>Open Sans</vt:lpstr>
      <vt:lpstr>Times New Roman</vt:lpstr>
      <vt:lpstr>Verdana</vt:lpstr>
      <vt:lpstr>Wingdings</vt:lpstr>
      <vt:lpstr>címdia</vt:lpstr>
      <vt:lpstr>PowerPoint-bemutató</vt:lpstr>
      <vt:lpstr>Tér-kép-ész vagyok  </vt:lpstr>
      <vt:lpstr> A kognitív „térkép” és az intelligencia</vt:lpstr>
      <vt:lpstr> Török Zsolt Győző, a térképkiadó</vt:lpstr>
      <vt:lpstr>A Föld alakja - és a lakható világok</vt:lpstr>
      <vt:lpstr>Mekkora gömb? </vt:lpstr>
      <vt:lpstr>2. szd.</vt:lpstr>
      <vt:lpstr>Fra Mauro (kb. 1450)</vt:lpstr>
      <vt:lpstr>Térképek és világképek</vt:lpstr>
      <vt:lpstr>Kolumbusz és a nyugati út</vt:lpstr>
      <vt:lpstr>A „felfedezés”: 1492</vt:lpstr>
      <vt:lpstr>Az Újvilág</vt:lpstr>
      <vt:lpstr>PowerPoint-bemutató</vt:lpstr>
      <vt:lpstr>A névadás: 1507</vt:lpstr>
      <vt:lpstr>PowerPoint-bemutató</vt:lpstr>
      <vt:lpstr>Waldseemüller – Ringmann (1507) - Ruysch (1508)</vt:lpstr>
      <vt:lpstr>Contarini – Rosselli (1506) - Rosselli (kb.1508)</vt:lpstr>
      <vt:lpstr>Apianus, 1520</vt:lpstr>
      <vt:lpstr>Sebastian Münster (1532) – Oronce Fine (1532) </vt:lpstr>
      <vt:lpstr>Új Szigetek, Új Világ, avagy Amerika…</vt:lpstr>
      <vt:lpstr>A modern világ atlasza: Abraham Ortelius, 1570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 prezentáció alcíme</dc:title>
  <dc:creator>Microsoft Office User</dc:creator>
  <cp:lastModifiedBy>Török Zsolt Győző</cp:lastModifiedBy>
  <cp:revision>183</cp:revision>
  <cp:lastPrinted>2024-10-30T07:44:08Z</cp:lastPrinted>
  <dcterms:created xsi:type="dcterms:W3CDTF">2021-07-01T15:39:11Z</dcterms:created>
  <dcterms:modified xsi:type="dcterms:W3CDTF">2025-04-23T17:01:38Z</dcterms:modified>
</cp:coreProperties>
</file>