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72" r:id="rId2"/>
    <p:sldId id="329" r:id="rId3"/>
    <p:sldId id="302" r:id="rId4"/>
    <p:sldId id="330" r:id="rId5"/>
    <p:sldId id="331" r:id="rId6"/>
    <p:sldId id="291" r:id="rId7"/>
    <p:sldId id="357" r:id="rId8"/>
    <p:sldId id="294" r:id="rId9"/>
    <p:sldId id="326" r:id="rId10"/>
    <p:sldId id="315" r:id="rId11"/>
    <p:sldId id="321" r:id="rId12"/>
    <p:sldId id="332" r:id="rId13"/>
    <p:sldId id="328" r:id="rId14"/>
    <p:sldId id="322" r:id="rId15"/>
    <p:sldId id="340" r:id="rId16"/>
    <p:sldId id="343" r:id="rId17"/>
    <p:sldId id="347" r:id="rId18"/>
    <p:sldId id="346" r:id="rId19"/>
    <p:sldId id="349" r:id="rId20"/>
    <p:sldId id="350" r:id="rId21"/>
    <p:sldId id="373" r:id="rId22"/>
    <p:sldId id="335" r:id="rId23"/>
    <p:sldId id="374" r:id="rId24"/>
    <p:sldId id="336" r:id="rId25"/>
    <p:sldId id="375" r:id="rId26"/>
    <p:sldId id="337" r:id="rId27"/>
    <p:sldId id="376" r:id="rId28"/>
    <p:sldId id="285" r:id="rId29"/>
    <p:sldId id="354" r:id="rId30"/>
    <p:sldId id="366" r:id="rId31"/>
    <p:sldId id="377" r:id="rId32"/>
    <p:sldId id="390" r:id="rId33"/>
    <p:sldId id="386" r:id="rId34"/>
    <p:sldId id="389" r:id="rId35"/>
    <p:sldId id="378" r:id="rId36"/>
    <p:sldId id="387" r:id="rId37"/>
    <p:sldId id="379" r:id="rId38"/>
    <p:sldId id="380" r:id="rId39"/>
    <p:sldId id="388" r:id="rId40"/>
    <p:sldId id="385" r:id="rId41"/>
    <p:sldId id="381" r:id="rId42"/>
    <p:sldId id="365" r:id="rId43"/>
    <p:sldId id="382" r:id="rId44"/>
    <p:sldId id="383" r:id="rId45"/>
    <p:sldId id="371" r:id="rId46"/>
    <p:sldId id="403" r:id="rId47"/>
    <p:sldId id="372" r:id="rId48"/>
    <p:sldId id="392" r:id="rId49"/>
    <p:sldId id="393" r:id="rId50"/>
    <p:sldId id="400" r:id="rId51"/>
    <p:sldId id="394" r:id="rId52"/>
    <p:sldId id="395" r:id="rId53"/>
    <p:sldId id="397" r:id="rId54"/>
    <p:sldId id="398" r:id="rId55"/>
    <p:sldId id="401" r:id="rId56"/>
    <p:sldId id="399" r:id="rId5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851"/>
    <a:srgbClr val="012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6" autoAdjust="0"/>
    <p:restoredTop sz="94694"/>
  </p:normalViewPr>
  <p:slideViewPr>
    <p:cSldViewPr snapToGrid="0" snapToObjects="1">
      <p:cViewPr>
        <p:scale>
          <a:sx n="65" d="100"/>
          <a:sy n="65" d="100"/>
        </p:scale>
        <p:origin x="32" y="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04" d="100"/>
          <a:sy n="104" d="100"/>
        </p:scale>
        <p:origin x="556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12C39806-BB1D-8F56-1BD4-E8FD84A886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C5BF43A-04E9-CC17-BD51-B26CC338B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98E5719-5CA3-B83A-6AB2-CC9AF2C948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441738D-8521-5BCA-A098-BEAAADEBC9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E7E85-FAC5-AA44-BBE8-3A2E745EC5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384333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B25AA-5A0B-7648-B33A-37E9A013F9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887257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EB7C3D46-B924-4BFB-B965-F3B83330BE29}" type="slidenum">
              <a:rPr lang="hu-HU" altLang="hu-H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5</a:t>
            </a:fld>
            <a:endParaRPr lang="hu-HU" altLang="hu-H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638" y="504825"/>
            <a:ext cx="4826000" cy="2714625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7363" y="3370263"/>
            <a:ext cx="3892550" cy="319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03360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77875"/>
            <a:ext cx="6823075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/>
          </a:p>
        </p:txBody>
      </p:sp>
      <p:sp>
        <p:nvSpPr>
          <p:cNvPr id="30724" name="Dátum helye 1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Török: Térképtörténet (ELTE)</a:t>
            </a:r>
          </a:p>
        </p:txBody>
      </p:sp>
    </p:spTree>
    <p:extLst>
      <p:ext uri="{BB962C8B-B14F-4D97-AF65-F5344CB8AC3E}">
        <p14:creationId xmlns:p14="http://schemas.microsoft.com/office/powerpoint/2010/main" val="2993827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77875"/>
            <a:ext cx="6823075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/>
          </a:p>
        </p:txBody>
      </p:sp>
      <p:sp>
        <p:nvSpPr>
          <p:cNvPr id="28676" name="Dátum helye 1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Török: Térképtörténet (ELTE)</a:t>
            </a:r>
          </a:p>
        </p:txBody>
      </p:sp>
    </p:spTree>
    <p:extLst>
      <p:ext uri="{BB962C8B-B14F-4D97-AF65-F5344CB8AC3E}">
        <p14:creationId xmlns:p14="http://schemas.microsoft.com/office/powerpoint/2010/main" val="414965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875" y="869950"/>
            <a:ext cx="7639050" cy="4297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2145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05B89AE9-5D72-77CF-8A37-EAE64C7BF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4" name="Szöveg helye 10">
            <a:extLst>
              <a:ext uri="{FF2B5EF4-FFF2-40B4-BE49-F238E27FC236}">
                <a16:creationId xmlns:a16="http://schemas.microsoft.com/office/drawing/2014/main" id="{831FA102-844C-755E-D247-CB3718711D4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3900" y="2029968"/>
            <a:ext cx="10744200" cy="89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PREZENTÁCIÓ CÍME</a:t>
            </a:r>
          </a:p>
        </p:txBody>
      </p:sp>
      <p:sp>
        <p:nvSpPr>
          <p:cNvPr id="6" name="Szöveg helye 10">
            <a:extLst>
              <a:ext uri="{FF2B5EF4-FFF2-40B4-BE49-F238E27FC236}">
                <a16:creationId xmlns:a16="http://schemas.microsoft.com/office/drawing/2014/main" id="{DF9D8FEB-E57B-5F73-ADA2-8D7B7485DFA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23900" y="2980944"/>
            <a:ext cx="10744200" cy="89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Prezentáció alcíme</a:t>
            </a:r>
          </a:p>
        </p:txBody>
      </p:sp>
      <p:sp>
        <p:nvSpPr>
          <p:cNvPr id="7" name="Szöveg helye 10">
            <a:extLst>
              <a:ext uri="{FF2B5EF4-FFF2-40B4-BE49-F238E27FC236}">
                <a16:creationId xmlns:a16="http://schemas.microsoft.com/office/drawing/2014/main" id="{605BC215-EB6B-138C-D66F-E7064E16F2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23900" y="4301824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8" name="Szöveg helye 10">
            <a:extLst>
              <a:ext uri="{FF2B5EF4-FFF2-40B4-BE49-F238E27FC236}">
                <a16:creationId xmlns:a16="http://schemas.microsoft.com/office/drawing/2014/main" id="{2A598985-FDB3-7140-588C-68FBF5A82B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23900" y="5005912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titulusa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91323EAC-BA77-33AC-53B7-F24EA909AB2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23900" y="5705856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</p:spTree>
    <p:extLst>
      <p:ext uri="{BB962C8B-B14F-4D97-AF65-F5344CB8AC3E}">
        <p14:creationId xmlns:p14="http://schemas.microsoft.com/office/powerpoint/2010/main" val="1320683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FA869-88AF-4972-B9BB-6130C7F69C47}" type="datetimeFigureOut">
              <a:rPr lang="hu-HU"/>
              <a:pPr>
                <a:defRPr/>
              </a:pPr>
              <a:t>2025. 07. 09.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1CBCE-5F31-460F-BD37-D9A7ACFCBEE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2332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0C80-2F39-440D-AD48-7C7B4523F977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9D42-C131-4035-973A-8993FDD51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2314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4657" y="435358"/>
            <a:ext cx="10515600" cy="844012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329D-5785-499D-9D9F-38EFA78B92D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40259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4A9BE-FB4C-4E1F-BD50-2A32511E2F0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64813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ör 5"/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4" name="Ellipszis 3"/>
          <p:cNvSpPr/>
          <p:nvPr/>
        </p:nvSpPr>
        <p:spPr>
          <a:xfrm>
            <a:off x="224367" y="20639"/>
            <a:ext cx="2271184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grpSp>
        <p:nvGrpSpPr>
          <p:cNvPr id="5" name="Fánk 10"/>
          <p:cNvGrpSpPr>
            <a:grpSpLocks/>
          </p:cNvGrpSpPr>
          <p:nvPr/>
        </p:nvGrpSpPr>
        <p:grpSpPr bwMode="auto">
          <a:xfrm>
            <a:off x="220133" y="1036639"/>
            <a:ext cx="1559984" cy="1169987"/>
            <a:chOff x="104" y="653"/>
            <a:chExt cx="737" cy="737"/>
          </a:xfrm>
        </p:grpSpPr>
        <p:pic>
          <p:nvPicPr>
            <p:cNvPr id="6" name="Fánk 10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" y="653"/>
              <a:ext cx="737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 rot="2315674">
              <a:off x="219" y="766"/>
              <a:ext cx="501" cy="491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hu-HU" altLang="hu-HU" sz="1800">
                <a:solidFill>
                  <a:srgbClr val="FFFFFF"/>
                </a:solidFill>
                <a:latin typeface="Gill Sans MT" pitchFamily="34" charset="-18"/>
                <a:ea typeface="+mn-ea"/>
              </a:endParaRPr>
            </a:p>
          </p:txBody>
        </p:sp>
      </p:grpSp>
      <p:sp>
        <p:nvSpPr>
          <p:cNvPr id="8" name="Téglalap 7"/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9" name="Téglalap 8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Téglalap 9"/>
          <p:cNvSpPr/>
          <p:nvPr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1" name="Téglalap 10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4" name="Cím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12" name="Dátum helye 1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itchFamily="34" charset="-128"/>
                <a:cs typeface="+mn-cs"/>
              </a:defRPr>
            </a:lvl1pPr>
          </a:lstStyle>
          <a:p>
            <a:pPr>
              <a:defRPr/>
            </a:pPr>
            <a:fld id="{BC676005-D6C0-4B20-8D9C-849954F3C64D}" type="datetime1">
              <a:rPr lang="hu-HU" altLang="hu-HU"/>
              <a:pPr>
                <a:defRPr/>
              </a:pPr>
              <a:t>2025. 07. 09.</a:t>
            </a:fld>
            <a:endParaRPr lang="hu-HU" altLang="hu-HU"/>
          </a:p>
        </p:txBody>
      </p:sp>
      <p:sp>
        <p:nvSpPr>
          <p:cNvPr id="1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5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F4063-FD0B-4B4E-A721-9C487F7E34ED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8896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649A8-B768-4A32-B079-D311B82136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6025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zövegblokk - 1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934CE5A9-19D5-B7FF-F605-96F82FA4FB0B}"/>
              </a:ext>
            </a:extLst>
          </p:cNvPr>
          <p:cNvCxnSpPr>
            <a:cxnSpLocks/>
          </p:cNvCxnSpPr>
          <p:nvPr userDrawn="1"/>
        </p:nvCxnSpPr>
        <p:spPr>
          <a:xfrm>
            <a:off x="769289" y="1274462"/>
            <a:ext cx="10515600" cy="0"/>
          </a:xfrm>
          <a:prstGeom prst="line">
            <a:avLst/>
          </a:prstGeom>
          <a:ln w="28575"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ép 10">
            <a:extLst>
              <a:ext uri="{FF2B5EF4-FFF2-40B4-BE49-F238E27FC236}">
                <a16:creationId xmlns:a16="http://schemas.microsoft.com/office/drawing/2014/main" id="{B0ED95D2-1627-3324-73F1-6DEC637CB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1196"/>
            <a:ext cx="12192000" cy="856804"/>
          </a:xfrm>
          <a:prstGeom prst="rect">
            <a:avLst/>
          </a:prstGeom>
        </p:spPr>
      </p:pic>
      <p:sp>
        <p:nvSpPr>
          <p:cNvPr id="15" name="Kép helye 2">
            <a:extLst>
              <a:ext uri="{FF2B5EF4-FFF2-40B4-BE49-F238E27FC236}">
                <a16:creationId xmlns:a16="http://schemas.microsoft.com/office/drawing/2014/main" id="{23D20630-BBCE-AC6F-5896-1CEEB0015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43418" y="1519421"/>
            <a:ext cx="6169891" cy="4014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59354546-6763-76A6-22CC-C925F50E6873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923674" y="6196263"/>
            <a:ext cx="7675286" cy="59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 smtClean="0"/>
              <a:t>Bizonyosságok és bizonytalanságok a tudományban, 2024. október 29. </a:t>
            </a:r>
          </a:p>
          <a:p>
            <a:pPr lvl="0"/>
            <a:r>
              <a:rPr lang="hu-HU" dirty="0" smtClean="0"/>
              <a:t>Eszterházy Károly Katolikus Egyetem, Eger</a:t>
            </a:r>
            <a:endParaRPr lang="hu-HU" dirty="0"/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C43265EB-5A74-13B8-25EF-C234D04EBA7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19420"/>
            <a:ext cx="4287982" cy="4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759" y="6055916"/>
            <a:ext cx="1473442" cy="731443"/>
          </a:xfrm>
          <a:prstGeom prst="rect">
            <a:avLst/>
          </a:prstGeom>
        </p:spPr>
      </p:pic>
      <p:sp>
        <p:nvSpPr>
          <p:cNvPr id="13" name="Cím helye 13"/>
          <p:cNvSpPr>
            <a:spLocks noGrp="1"/>
          </p:cNvSpPr>
          <p:nvPr>
            <p:ph type="title"/>
          </p:nvPr>
        </p:nvSpPr>
        <p:spPr>
          <a:xfrm>
            <a:off x="769289" y="435358"/>
            <a:ext cx="10515600" cy="84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3395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zöveg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76D887BD-CA80-3A0D-5A5F-07BD277A3D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CE5C7C62-306F-C568-AC87-137E9C578BF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CA91C60B-6859-7AF4-1D6C-CF5A6DEAC64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79456"/>
            <a:ext cx="4977383" cy="4068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1285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zöveg helye 10">
            <a:extLst>
              <a:ext uri="{FF2B5EF4-FFF2-40B4-BE49-F238E27FC236}">
                <a16:creationId xmlns:a16="http://schemas.microsoft.com/office/drawing/2014/main" id="{18BE4C3C-1D53-832B-BE1A-4AA96DA4506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151632" y="6300874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C6EA1AAF-19A4-379B-A811-68076AB37167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397429" y="1579456"/>
            <a:ext cx="4977383" cy="4068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1285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ím helye 13"/>
          <p:cNvSpPr>
            <a:spLocks noGrp="1"/>
          </p:cNvSpPr>
          <p:nvPr>
            <p:ph type="title"/>
          </p:nvPr>
        </p:nvSpPr>
        <p:spPr>
          <a:xfrm>
            <a:off x="769289" y="435358"/>
            <a:ext cx="10515600" cy="84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6759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épe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FDFD7BA7-C2A9-595B-15D6-EDE5F7DAE2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ép 12">
            <a:extLst>
              <a:ext uri="{FF2B5EF4-FFF2-40B4-BE49-F238E27FC236}">
                <a16:creationId xmlns:a16="http://schemas.microsoft.com/office/drawing/2014/main" id="{2A568CFC-C200-7704-778A-4F0CE56D5E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sp>
        <p:nvSpPr>
          <p:cNvPr id="19" name="Kép helye 2">
            <a:extLst>
              <a:ext uri="{FF2B5EF4-FFF2-40B4-BE49-F238E27FC236}">
                <a16:creationId xmlns:a16="http://schemas.microsoft.com/office/drawing/2014/main" id="{9E45454F-C86C-2D65-C04B-55E626DA88A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265629" y="1579456"/>
            <a:ext cx="5067632" cy="4068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0" name="Kép helye 2">
            <a:extLst>
              <a:ext uri="{FF2B5EF4-FFF2-40B4-BE49-F238E27FC236}">
                <a16:creationId xmlns:a16="http://schemas.microsoft.com/office/drawing/2014/main" id="{176350A7-3ED8-9325-46CB-CA499869403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8200" y="1579456"/>
            <a:ext cx="5011973" cy="4068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81061741-26FB-E192-3FC2-218E9865DBE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151632" y="6300874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759" y="6055916"/>
            <a:ext cx="1473442" cy="731443"/>
          </a:xfrm>
          <a:prstGeom prst="rect">
            <a:avLst/>
          </a:prstGeom>
        </p:spPr>
      </p:pic>
      <p:sp>
        <p:nvSpPr>
          <p:cNvPr id="10" name="Cím helye 13"/>
          <p:cNvSpPr>
            <a:spLocks noGrp="1"/>
          </p:cNvSpPr>
          <p:nvPr>
            <p:ph type="title"/>
          </p:nvPr>
        </p:nvSpPr>
        <p:spPr>
          <a:xfrm>
            <a:off x="769289" y="435358"/>
            <a:ext cx="10515600" cy="84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5148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ép címm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7EE0F57-19D2-D147-7A7E-EEF55DADA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D3B63919-F8C0-E45C-09D0-60059DD8548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Kép helye 2">
            <a:extLst>
              <a:ext uri="{FF2B5EF4-FFF2-40B4-BE49-F238E27FC236}">
                <a16:creationId xmlns:a16="http://schemas.microsoft.com/office/drawing/2014/main" id="{885801D2-AD3D-65D3-7B5C-D11229926A4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8200" y="1557713"/>
            <a:ext cx="5021911" cy="3285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31" name="Kép helye 2">
            <a:extLst>
              <a:ext uri="{FF2B5EF4-FFF2-40B4-BE49-F238E27FC236}">
                <a16:creationId xmlns:a16="http://schemas.microsoft.com/office/drawing/2014/main" id="{BA351229-7C81-1BF9-C349-D053BA83B11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331888" y="1557713"/>
            <a:ext cx="5021911" cy="3285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7F3C72A5-0BF1-53EF-FD31-E7B6EA6A5113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151632" y="6300874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12964550-01B5-19AF-9500-49E3DD0D5A1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8200" y="5118900"/>
            <a:ext cx="5021911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Kép címe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9BE9CAC6-C1B1-88DE-E91F-5DF606EBF5F2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32692" y="5118900"/>
            <a:ext cx="5021911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Kép címe</a:t>
            </a:r>
          </a:p>
        </p:txBody>
      </p:sp>
      <p:sp>
        <p:nvSpPr>
          <p:cNvPr id="11" name="Cím helye 13"/>
          <p:cNvSpPr>
            <a:spLocks noGrp="1"/>
          </p:cNvSpPr>
          <p:nvPr>
            <p:ph type="title"/>
          </p:nvPr>
        </p:nvSpPr>
        <p:spPr>
          <a:xfrm>
            <a:off x="769289" y="435358"/>
            <a:ext cx="10515600" cy="84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083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épe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A371C297-1CA5-94ED-2895-3B1AF69D27B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FF0A735E-18D9-2388-8C90-8FD060B0A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sp>
        <p:nvSpPr>
          <p:cNvPr id="9" name="Kép helye 2">
            <a:extLst>
              <a:ext uri="{FF2B5EF4-FFF2-40B4-BE49-F238E27FC236}">
                <a16:creationId xmlns:a16="http://schemas.microsoft.com/office/drawing/2014/main" id="{B4B0655C-B169-D423-90AB-F5CB238B3C4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199" y="1579456"/>
            <a:ext cx="2564928" cy="4125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0" name="Kép helye 2">
            <a:extLst>
              <a:ext uri="{FF2B5EF4-FFF2-40B4-BE49-F238E27FC236}">
                <a16:creationId xmlns:a16="http://schemas.microsoft.com/office/drawing/2014/main" id="{88B1D7E9-B3E8-D3A3-7C3B-46B669E00D4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639338" y="1579457"/>
            <a:ext cx="4693921" cy="41254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Kép helye 2">
            <a:extLst>
              <a:ext uri="{FF2B5EF4-FFF2-40B4-BE49-F238E27FC236}">
                <a16:creationId xmlns:a16="http://schemas.microsoft.com/office/drawing/2014/main" id="{DE50A8AD-DAA0-C470-251A-FB13BCEC03F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738768" y="1579456"/>
            <a:ext cx="2564928" cy="4125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0A0847F2-7FA5-8ECC-E3AB-96772E68308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151632" y="6300874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sp>
        <p:nvSpPr>
          <p:cNvPr id="11" name="Cím helye 13"/>
          <p:cNvSpPr>
            <a:spLocks noGrp="1"/>
          </p:cNvSpPr>
          <p:nvPr>
            <p:ph type="title"/>
          </p:nvPr>
        </p:nvSpPr>
        <p:spPr>
          <a:xfrm>
            <a:off x="769289" y="435358"/>
            <a:ext cx="10515600" cy="84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75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1A6C3600-6324-2ED0-FAB3-CE0D5C0C8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0CA8BCE7-0004-CA11-4864-2FBA560C6C6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30FAA482-BFF6-CAB1-8393-9DB2C3435DC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012850"/>
                </a:solidFill>
                <a:latin typeface="Open Sans" panose="020B0606030504020204" pitchFamily="34" charset="0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D6B60BFE-7B29-B8B7-A906-40F46A02D23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151632" y="6300874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ACFC1F6F-F293-C843-538C-5B5685FD46B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79456"/>
            <a:ext cx="3212591" cy="40606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1285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Diagram helye 10">
            <a:extLst>
              <a:ext uri="{FF2B5EF4-FFF2-40B4-BE49-F238E27FC236}">
                <a16:creationId xmlns:a16="http://schemas.microsoft.com/office/drawing/2014/main" id="{B11D781D-DBC5-AFF1-5464-03EB686EDB38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426343" y="1579563"/>
            <a:ext cx="6927457" cy="4060579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Open Sans" panose="020B0606030504020204" pitchFamily="34" charset="0"/>
              </a:defRPr>
            </a:lvl1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913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áblázat helye 5">
            <a:extLst>
              <a:ext uri="{FF2B5EF4-FFF2-40B4-BE49-F238E27FC236}">
                <a16:creationId xmlns:a16="http://schemas.microsoft.com/office/drawing/2014/main" id="{A3ADE164-0269-1AA2-004B-8C8A82051E1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579457"/>
            <a:ext cx="10515598" cy="3855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Open Sans" panose="020B0606030504020204" pitchFamily="34" charset="0"/>
              </a:defRPr>
            </a:lvl1pPr>
          </a:lstStyle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F22E71B-CA3B-027B-E387-3A9EE8E96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BF8F6AA8-C013-1657-CB5A-D3067FF15D4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D8E6700D-6881-9CCD-3252-E02F5676557B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0" y="723315"/>
            <a:ext cx="10515598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012850"/>
                </a:solidFill>
                <a:latin typeface="Open Sans" panose="020B0606030504020204" pitchFamily="34" charset="0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83BF1541-CB5D-E7EB-8DA5-56877F0D6EE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151632" y="6300874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</p:spTree>
    <p:extLst>
      <p:ext uri="{BB962C8B-B14F-4D97-AF65-F5344CB8AC3E}">
        <p14:creationId xmlns:p14="http://schemas.microsoft.com/office/powerpoint/2010/main" val="250927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05296CFE-DB0E-8374-7BFB-876CC92C98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27654B00-1ACA-72E8-4C79-A237BB0FAEA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23900" y="2191523"/>
            <a:ext cx="10744200" cy="1710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Köszönjük a figyelmet!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1B1DEF9F-AC4A-3457-057F-560795FA384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23900" y="4301824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3" name="Szöveg helye 10">
            <a:extLst>
              <a:ext uri="{FF2B5EF4-FFF2-40B4-BE49-F238E27FC236}">
                <a16:creationId xmlns:a16="http://schemas.microsoft.com/office/drawing/2014/main" id="{D2769BC2-6B1C-E731-CB6F-BC48B5D77D5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23900" y="5005912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titulusa</a:t>
            </a:r>
          </a:p>
        </p:txBody>
      </p:sp>
      <p:sp>
        <p:nvSpPr>
          <p:cNvPr id="14" name="Szöveg helye 10">
            <a:extLst>
              <a:ext uri="{FF2B5EF4-FFF2-40B4-BE49-F238E27FC236}">
                <a16:creationId xmlns:a16="http://schemas.microsoft.com/office/drawing/2014/main" id="{A35D0690-9E41-0FD7-2C21-CAE7926EAC5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23900" y="5705856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</p:spTree>
    <p:extLst>
      <p:ext uri="{BB962C8B-B14F-4D97-AF65-F5344CB8AC3E}">
        <p14:creationId xmlns:p14="http://schemas.microsoft.com/office/powerpoint/2010/main" val="152948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0ED95D2-1627-3324-73F1-6DEC637CBD7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sp>
        <p:nvSpPr>
          <p:cNvPr id="6" name="Szöveg helye 10">
            <a:extLst>
              <a:ext uri="{FF2B5EF4-FFF2-40B4-BE49-F238E27FC236}">
                <a16:creationId xmlns:a16="http://schemas.microsoft.com/office/drawing/2014/main" id="{BC05F114-74F4-CAB6-3497-7C63660FE88E}"/>
              </a:ext>
            </a:extLst>
          </p:cNvPr>
          <p:cNvSpPr txBox="1">
            <a:spLocks/>
          </p:cNvSpPr>
          <p:nvPr userDrawn="1"/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 baseline="0">
                <a:solidFill>
                  <a:srgbClr val="012850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/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934CE5A9-19D5-B7FF-F605-96F82FA4FB0B}"/>
              </a:ext>
            </a:extLst>
          </p:cNvPr>
          <p:cNvCxnSpPr>
            <a:cxnSpLocks/>
          </p:cNvCxnSpPr>
          <p:nvPr userDrawn="1"/>
        </p:nvCxnSpPr>
        <p:spPr>
          <a:xfrm>
            <a:off x="769289" y="1274462"/>
            <a:ext cx="10515600" cy="0"/>
          </a:xfrm>
          <a:prstGeom prst="line">
            <a:avLst/>
          </a:prstGeom>
          <a:ln w="28575"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769289" y="155775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14" name="Cím helye 13"/>
          <p:cNvSpPr>
            <a:spLocks noGrp="1"/>
          </p:cNvSpPr>
          <p:nvPr>
            <p:ph type="title"/>
          </p:nvPr>
        </p:nvSpPr>
        <p:spPr>
          <a:xfrm>
            <a:off x="769289" y="435358"/>
            <a:ext cx="10515600" cy="84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6229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6" r:id="rId5"/>
    <p:sldLayoutId id="2147483655" r:id="rId6"/>
    <p:sldLayoutId id="2147483657" r:id="rId7"/>
    <p:sldLayoutId id="2147483659" r:id="rId8"/>
    <p:sldLayoutId id="2147483658" r:id="rId9"/>
    <p:sldLayoutId id="2147483663" r:id="rId10"/>
    <p:sldLayoutId id="2147483664" r:id="rId11"/>
    <p:sldLayoutId id="2147483665" r:id="rId12"/>
    <p:sldLayoutId id="2147483666" r:id="rId13"/>
    <p:sldLayoutId id="2147483668" r:id="rId14"/>
    <p:sldLayoutId id="2147483669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zoltorok@inf.elte.hu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microsoft.com/office/2007/relationships/hdphoto" Target="../media/hdphoto6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microsoft.com/office/2007/relationships/hdphoto" Target="../media/hdphoto7.wdp"/><Relationship Id="rId7" Type="http://schemas.openxmlformats.org/officeDocument/2006/relationships/image" Target="../media/image133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132.png"/><Relationship Id="rId4" Type="http://schemas.openxmlformats.org/officeDocument/2006/relationships/image" Target="../media/image131.tiff"/><Relationship Id="rId9" Type="http://schemas.openxmlformats.org/officeDocument/2006/relationships/image" Target="../media/image1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2A7E8302-AC9C-A66D-07A6-1A5B9DE4A49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956" y="1616363"/>
            <a:ext cx="11215061" cy="2361061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Magyarország képei</a:t>
            </a:r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: </a:t>
            </a:r>
            <a:endParaRPr lang="hu-HU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hu-HU" sz="3900" dirty="0" smtClean="0">
                <a:solidFill>
                  <a:schemeClr val="tx1"/>
                </a:solidFill>
              </a:rPr>
              <a:t>a térképi </a:t>
            </a:r>
            <a:r>
              <a:rPr lang="hu-HU" sz="3900" dirty="0">
                <a:solidFill>
                  <a:schemeClr val="tx1"/>
                </a:solidFill>
              </a:rPr>
              <a:t>adatvizualizáció közvetítő szerepének változásai az elmúlt ötszáz évben</a:t>
            </a:r>
            <a:endParaRPr lang="hu-HU" sz="3900" i="1" dirty="0">
              <a:solidFill>
                <a:schemeClr val="tx1"/>
              </a:solidFill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A0576B3-4A8D-B0CB-EE63-AE28551463E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25957" y="4087649"/>
            <a:ext cx="10612946" cy="649224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tx1"/>
                </a:solidFill>
              </a:rPr>
              <a:t>Dr. Török Zsolt </a:t>
            </a:r>
            <a:r>
              <a:rPr lang="hu-HU" sz="3600" b="1" dirty="0" smtClean="0">
                <a:solidFill>
                  <a:schemeClr val="tx1"/>
                </a:solidFill>
              </a:rPr>
              <a:t>Győző </a:t>
            </a:r>
            <a:r>
              <a:rPr lang="hu-HU" sz="2400" dirty="0">
                <a:solidFill>
                  <a:schemeClr val="tx1"/>
                </a:solidFill>
              </a:rPr>
              <a:t>egyetemi docens</a:t>
            </a:r>
          </a:p>
          <a:p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B3461CE-3807-2ADD-A4F6-83F5C4B6A2F8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42533" y="4626649"/>
            <a:ext cx="10009390" cy="1480911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ELTE </a:t>
            </a:r>
            <a:r>
              <a:rPr lang="hu-HU" dirty="0" smtClean="0">
                <a:solidFill>
                  <a:schemeClr val="tx1"/>
                </a:solidFill>
              </a:rPr>
              <a:t>Eötvös Loránd Tudományegyetem, Informatikai Kar </a:t>
            </a:r>
          </a:p>
          <a:p>
            <a:r>
              <a:rPr lang="hu-HU" dirty="0" smtClean="0">
                <a:solidFill>
                  <a:schemeClr val="tx1"/>
                </a:solidFill>
              </a:rPr>
              <a:t>Térképtudományi és </a:t>
            </a:r>
            <a:r>
              <a:rPr lang="hu-HU" dirty="0" err="1" smtClean="0">
                <a:solidFill>
                  <a:schemeClr val="tx1"/>
                </a:solidFill>
              </a:rPr>
              <a:t>Geoinformatikai</a:t>
            </a:r>
            <a:r>
              <a:rPr lang="hu-HU" dirty="0" smtClean="0">
                <a:solidFill>
                  <a:schemeClr val="tx1"/>
                </a:solidFill>
              </a:rPr>
              <a:t> </a:t>
            </a:r>
            <a:r>
              <a:rPr lang="hu-HU" dirty="0" smtClean="0">
                <a:solidFill>
                  <a:schemeClr val="tx1"/>
                </a:solidFill>
              </a:rPr>
              <a:t>Intézet</a:t>
            </a:r>
          </a:p>
          <a:p>
            <a:r>
              <a:rPr lang="hu-HU" i="1" dirty="0" smtClean="0">
                <a:solidFill>
                  <a:schemeClr val="tx1"/>
                </a:solidFill>
              </a:rPr>
              <a:t>zoltorok@inf.elte.hu</a:t>
            </a:r>
            <a:endParaRPr lang="hu-HU" i="1" dirty="0">
              <a:solidFill>
                <a:schemeClr val="tx1"/>
              </a:solidFill>
            </a:endParaRP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AD8B80AF-C083-C9ED-7D4F-EC139381489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47085" y="5973206"/>
            <a:ext cx="10972801" cy="649224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ELTE Kárpát Medencei Nyári Egyetem 2025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www.nemzetiatlasz.hu/img/MNA2024_1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7189" y="3187977"/>
            <a:ext cx="2682697" cy="357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2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dirty="0" smtClean="0"/>
              <a:t>Térképészet mint </a:t>
            </a:r>
            <a:r>
              <a:rPr lang="hu-HU" altLang="hu-HU" dirty="0" smtClean="0"/>
              <a:t>„szövegelés”</a:t>
            </a:r>
            <a:endParaRPr lang="hu-HU" altLang="hu-HU" dirty="0" smtClean="0">
              <a:latin typeface="Arial" panose="020B0604020202020204" pitchFamily="34" charset="0"/>
            </a:endParaRPr>
          </a:p>
        </p:txBody>
      </p:sp>
      <p:sp>
        <p:nvSpPr>
          <p:cNvPr id="29699" name="Tartalom helye 2"/>
          <p:cNvSpPr>
            <a:spLocks noGrp="1" noChangeArrowheads="1"/>
          </p:cNvSpPr>
          <p:nvPr>
            <p:ph idx="1"/>
          </p:nvPr>
        </p:nvSpPr>
        <p:spPr>
          <a:xfrm>
            <a:off x="321232" y="1279453"/>
            <a:ext cx="10797871" cy="4695264"/>
          </a:xfrm>
        </p:spPr>
        <p:txBody>
          <a:bodyPr>
            <a:normAutofit/>
          </a:bodyPr>
          <a:lstStyle/>
          <a:p>
            <a:r>
              <a:rPr lang="hu-HU" altLang="hu-HU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Brian</a:t>
            </a:r>
            <a:r>
              <a:rPr lang="hu-HU" altLang="hu-HU" sz="2400" b="1" dirty="0">
                <a:solidFill>
                  <a:schemeClr val="tx2"/>
                </a:solidFill>
                <a:cs typeface="Arial" panose="020B0604020202020204" pitchFamily="34" charset="0"/>
              </a:rPr>
              <a:t> Harley (1932-1991): </a:t>
            </a:r>
            <a:r>
              <a:rPr lang="hu-HU" altLang="hu-HU" sz="2400" dirty="0">
                <a:solidFill>
                  <a:schemeClr val="tx2"/>
                </a:solidFill>
                <a:cs typeface="Arial" panose="020B0604020202020204" pitchFamily="34" charset="0"/>
              </a:rPr>
              <a:t>a régi </a:t>
            </a:r>
            <a:r>
              <a:rPr lang="hu-HU" altLang="hu-HU" sz="2400" dirty="0" smtClean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hu-HU" altLang="hu-HU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a </a:t>
            </a:r>
            <a:r>
              <a:rPr lang="hu-HU" altLang="hu-HU" sz="2400" b="1" dirty="0">
                <a:solidFill>
                  <a:schemeClr val="tx2"/>
                </a:solidFill>
                <a:cs typeface="Arial" panose="020B0604020202020204" pitchFamily="34" charset="0"/>
              </a:rPr>
              <a:t>hatalom megnyilvánulásai</a:t>
            </a:r>
            <a:r>
              <a:rPr lang="hu-HU" altLang="hu-HU" sz="2400" dirty="0">
                <a:solidFill>
                  <a:schemeClr val="tx2"/>
                </a:solidFill>
                <a:cs typeface="Arial" panose="020B0604020202020204" pitchFamily="34" charset="0"/>
              </a:rPr>
              <a:t>, a társadalmi tér tulajdonlásának, ellenőrzésének eszközei és alkotói</a:t>
            </a:r>
          </a:p>
          <a:p>
            <a:r>
              <a:rPr lang="hu-HU" altLang="hu-HU" sz="2400" dirty="0">
                <a:cs typeface="Arial" panose="020B0604020202020204" pitchFamily="34" charset="0"/>
              </a:rPr>
              <a:t>A társadalomtudományban a diskurzust (párbeszéd) </a:t>
            </a:r>
            <a:r>
              <a:rPr lang="hu-HU" altLang="hu-HU" sz="2400" b="1" dirty="0">
                <a:cs typeface="Arial" panose="020B0604020202020204" pitchFamily="34" charset="0"/>
              </a:rPr>
              <a:t>intézményesült gondolkodási módnak</a:t>
            </a:r>
            <a:r>
              <a:rPr lang="hu-HU" altLang="hu-HU" sz="2400" dirty="0">
                <a:cs typeface="Arial" panose="020B0604020202020204" pitchFamily="34" charset="0"/>
              </a:rPr>
              <a:t> tekintik</a:t>
            </a:r>
            <a:r>
              <a:rPr lang="hu-HU" altLang="hu-HU" sz="2400" dirty="0" smtClean="0">
                <a:cs typeface="Arial" panose="020B0604020202020204" pitchFamily="34" charset="0"/>
              </a:rPr>
              <a:t>. </a:t>
            </a:r>
            <a:r>
              <a:rPr lang="hu-HU" altLang="hu-HU" sz="2400" dirty="0" smtClean="0">
                <a:cs typeface="Arial" panose="020B0604020202020204" pitchFamily="34" charset="0"/>
              </a:rPr>
              <a:t>(</a:t>
            </a:r>
            <a:r>
              <a:rPr lang="hu-HU" altLang="hu-HU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Michel </a:t>
            </a:r>
            <a:r>
              <a:rPr lang="hu-HU" altLang="hu-HU" sz="2400" b="1" dirty="0">
                <a:solidFill>
                  <a:schemeClr val="tx2"/>
                </a:solidFill>
                <a:cs typeface="Arial" panose="020B0604020202020204" pitchFamily="34" charset="0"/>
              </a:rPr>
              <a:t>Foucault </a:t>
            </a:r>
            <a:r>
              <a:rPr lang="hu-HU" altLang="hu-HU" sz="2400" dirty="0" smtClean="0">
                <a:solidFill>
                  <a:schemeClr val="tx2"/>
                </a:solidFill>
                <a:cs typeface="Arial" panose="020B0604020202020204" pitchFamily="34" charset="0"/>
              </a:rPr>
              <a:t>(</a:t>
            </a:r>
            <a:r>
              <a:rPr lang="hu-HU" altLang="hu-HU" sz="2400" dirty="0">
                <a:solidFill>
                  <a:schemeClr val="tx2"/>
                </a:solidFill>
                <a:cs typeface="Arial" panose="020B0604020202020204" pitchFamily="34" charset="0"/>
              </a:rPr>
              <a:t>1926-1984) </a:t>
            </a:r>
            <a:endParaRPr lang="hu-HU" altLang="hu-HU" sz="2400" dirty="0" smtClean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hu-HU" altLang="hu-HU" sz="2400" dirty="0" smtClean="0">
                <a:solidFill>
                  <a:schemeClr val="tx2"/>
                </a:solidFill>
                <a:cs typeface="Arial" panose="020B0604020202020204" pitchFamily="34" charset="0"/>
              </a:rPr>
              <a:t>Nem TÉRKÉP – </a:t>
            </a:r>
            <a:r>
              <a:rPr lang="hu-HU" altLang="hu-HU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térképek</a:t>
            </a:r>
            <a:r>
              <a:rPr lang="hu-HU" altLang="hu-HU" sz="2400" dirty="0" smtClean="0">
                <a:solidFill>
                  <a:schemeClr val="tx2"/>
                </a:solidFill>
                <a:cs typeface="Arial" panose="020B0604020202020204" pitchFamily="34" charset="0"/>
              </a:rPr>
              <a:t>, amelyek különböző kontextusokban (térképészeti módokban) </a:t>
            </a:r>
            <a:r>
              <a:rPr lang="hu-HU" altLang="hu-HU" sz="2400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értelmezhetőek</a:t>
            </a:r>
            <a:r>
              <a:rPr lang="hu-HU" altLang="hu-HU" sz="2400" dirty="0" smtClean="0">
                <a:solidFill>
                  <a:schemeClr val="tx2"/>
                </a:solidFill>
                <a:cs typeface="Arial" panose="020B0604020202020204" pitchFamily="34" charset="0"/>
              </a:rPr>
              <a:t> (készítés, terjesztés, használat)</a:t>
            </a:r>
          </a:p>
          <a:p>
            <a:r>
              <a:rPr lang="hu-HU" altLang="hu-HU" sz="2400" dirty="0" smtClean="0">
                <a:solidFill>
                  <a:schemeClr val="tx2"/>
                </a:solidFill>
                <a:cs typeface="Arial" panose="020B0604020202020204" pitchFamily="34" charset="0"/>
              </a:rPr>
              <a:t>A térkép nem objektív, értékmentes reprezentáció</a:t>
            </a:r>
          </a:p>
          <a:p>
            <a:r>
              <a:rPr lang="hu-HU" altLang="hu-HU" sz="2400" dirty="0" smtClean="0">
                <a:solidFill>
                  <a:schemeClr val="tx2"/>
                </a:solidFill>
                <a:cs typeface="Arial" panose="020B0604020202020204" pitchFamily="34" charset="0"/>
              </a:rPr>
              <a:t>A jelentés nem állandó  - a használati módokban </a:t>
            </a:r>
            <a:r>
              <a:rPr lang="hu-HU" altLang="hu-HU" sz="2400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konstruálódik</a:t>
            </a:r>
            <a:r>
              <a:rPr lang="hu-HU" altLang="hu-HU" sz="2400" dirty="0" smtClean="0">
                <a:solidFill>
                  <a:schemeClr val="tx2"/>
                </a:solidFill>
                <a:cs typeface="Arial" panose="020B0604020202020204" pitchFamily="34" charset="0"/>
              </a:rPr>
              <a:t> (kritikai kartográfia, posztmodern értelmezések </a:t>
            </a:r>
            <a:endParaRPr lang="hu-HU" altLang="hu-HU" sz="2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hu-HU" altLang="hu-HU" sz="2400" dirty="0"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027" y="158570"/>
            <a:ext cx="1320225" cy="172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British_Empire_in_1886_(low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8139" y="5079721"/>
            <a:ext cx="2232171" cy="166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78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latin typeface="Arial" panose="020B0604020202020204" pitchFamily="34" charset="0"/>
              </a:rPr>
              <a:t>Az első </a:t>
            </a:r>
            <a:r>
              <a:rPr lang="hu-HU" altLang="hu-HU" dirty="0" smtClean="0">
                <a:latin typeface="Arial" panose="020B0604020202020204" pitchFamily="34" charset="0"/>
              </a:rPr>
              <a:t>térkép?</a:t>
            </a:r>
            <a:endParaRPr lang="hu-HU" altLang="hu-HU" dirty="0" smtClean="0">
              <a:latin typeface="Arial" panose="020B0604020202020204" pitchFamily="34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dirty="0" smtClean="0">
                <a:cs typeface="Arial" panose="020B0604020202020204" pitchFamily="34" charset="0"/>
              </a:rPr>
              <a:t>Az első térvázlatok </a:t>
            </a:r>
            <a:r>
              <a:rPr lang="hu-HU" altLang="hu-HU" i="1" dirty="0" smtClean="0">
                <a:solidFill>
                  <a:srgbClr val="FF0000"/>
                </a:solidFill>
                <a:cs typeface="Arial" panose="020B0604020202020204" pitchFamily="34" charset="0"/>
              </a:rPr>
              <a:t>nem</a:t>
            </a:r>
            <a:r>
              <a:rPr lang="hu-HU" altLang="hu-HU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u-HU" altLang="hu-HU" dirty="0" smtClean="0">
                <a:cs typeface="Arial" panose="020B0604020202020204" pitchFamily="34" charset="0"/>
              </a:rPr>
              <a:t>a környezetben, a földrajzi térbeli tájékozódást segítették, </a:t>
            </a:r>
          </a:p>
          <a:p>
            <a:r>
              <a:rPr lang="hu-HU" altLang="hu-HU" dirty="0" smtClean="0">
                <a:cs typeface="Arial" panose="020B0604020202020204" pitchFamily="34" charset="0"/>
              </a:rPr>
              <a:t>hanem külső kognitív eszközökként az emberi emlékezetet és megismerést szolgálták</a:t>
            </a:r>
          </a:p>
          <a:p>
            <a:r>
              <a:rPr lang="hu-HU" altLang="hu-HU" dirty="0" smtClean="0">
                <a:cs typeface="Arial" panose="020B0604020202020204" pitchFamily="34" charset="0"/>
              </a:rPr>
              <a:t>lehetővé téve ismeretek társadalmi kommunikációját </a:t>
            </a:r>
          </a:p>
          <a:p>
            <a:r>
              <a:rPr lang="hu-HU" altLang="hu-HU" dirty="0" smtClean="0">
                <a:cs typeface="Arial" panose="020B0604020202020204" pitchFamily="34" charset="0"/>
              </a:rPr>
              <a:t>Pl. a </a:t>
            </a:r>
            <a:r>
              <a:rPr lang="hu-HU" altLang="hu-HU" dirty="0" smtClean="0">
                <a:cs typeface="Arial" panose="020B0604020202020204" pitchFamily="34" charset="0"/>
              </a:rPr>
              <a:t>mágikus-vallási világkép </a:t>
            </a:r>
            <a:r>
              <a:rPr lang="hu-HU" altLang="hu-HU" dirty="0" smtClean="0">
                <a:cs typeface="Arial" panose="020B0604020202020204" pitchFamily="34" charset="0"/>
              </a:rPr>
              <a:t>képi ábrázolását (azaz: vizualizációját) </a:t>
            </a:r>
            <a:endParaRPr lang="hu-HU" altLang="hu-HU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67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94734"/>
            <a:ext cx="3413175" cy="312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dirty="0" smtClean="0">
                <a:effectLst/>
              </a:rPr>
              <a:t>Térképek? </a:t>
            </a:r>
            <a:endParaRPr lang="en-US" altLang="hu-HU" dirty="0" smtClean="0">
              <a:effectLst/>
            </a:endParaRPr>
          </a:p>
        </p:txBody>
      </p:sp>
      <p:sp>
        <p:nvSpPr>
          <p:cNvPr id="27651" name="Tartalom helye 1"/>
          <p:cNvSpPr>
            <a:spLocks noGrp="1"/>
          </p:cNvSpPr>
          <p:nvPr>
            <p:ph idx="1"/>
          </p:nvPr>
        </p:nvSpPr>
        <p:spPr>
          <a:xfrm>
            <a:off x="769288" y="1557754"/>
            <a:ext cx="10880167" cy="1240310"/>
          </a:xfrm>
        </p:spPr>
        <p:txBody>
          <a:bodyPr/>
          <a:lstStyle/>
          <a:p>
            <a:pPr eaLnBrk="1" hangingPunct="1"/>
            <a:r>
              <a:rPr lang="hu-HU" altLang="hu-HU" dirty="0" err="1" smtClean="0"/>
              <a:t>Catal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Höyük.neolitikus</a:t>
            </a:r>
            <a:r>
              <a:rPr lang="hu-HU" altLang="hu-HU" dirty="0" smtClean="0"/>
              <a:t> falfestmény, Kr. e. 6000 körül </a:t>
            </a:r>
            <a:endParaRPr lang="hu-HU" altLang="hu-HU" dirty="0"/>
          </a:p>
          <a:p>
            <a:r>
              <a:rPr lang="hu-HU" altLang="hu-HU" dirty="0"/>
              <a:t>Bedolina, Olaszország, bronzkori sziklakarc, Kr. e. 1400-1600</a:t>
            </a:r>
          </a:p>
          <a:p>
            <a:pPr eaLnBrk="1" hangingPunct="1"/>
            <a:endParaRPr lang="hu-HU" altLang="hu-HU" dirty="0" smtClean="0"/>
          </a:p>
        </p:txBody>
      </p:sp>
      <p:pic>
        <p:nvPicPr>
          <p:cNvPr id="27652" name="Picture 4" descr="1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5726" y="2694733"/>
            <a:ext cx="432068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8704" y="2760000"/>
            <a:ext cx="4255007" cy="30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8339328" y="5987534"/>
            <a:ext cx="375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Chauvet</a:t>
            </a:r>
            <a:r>
              <a:rPr lang="hu-HU" dirty="0" smtClean="0"/>
              <a:t>, 30000 éves barlangfestmény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881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 noGrp="1" noChangeArrowheads="1"/>
          </p:cNvSpPr>
          <p:nvPr>
            <p:ph type="title"/>
          </p:nvPr>
        </p:nvSpPr>
        <p:spPr>
          <a:xfrm>
            <a:off x="769289" y="267855"/>
            <a:ext cx="10515600" cy="1011515"/>
          </a:xfrm>
          <a:extLst/>
        </p:spPr>
        <p:txBody>
          <a:bodyPr>
            <a:normAutofit/>
          </a:bodyPr>
          <a:lstStyle/>
          <a:p>
            <a:pPr algn="l">
              <a:defRPr/>
            </a:pPr>
            <a:r>
              <a:rPr lang="hu-HU" altLang="hu-HU" dirty="0"/>
              <a:t>Mezopotámiai </a:t>
            </a:r>
            <a:r>
              <a:rPr lang="hu-HU" altLang="hu-HU" dirty="0" smtClean="0"/>
              <a:t>országtérkép: az </a:t>
            </a:r>
            <a:r>
              <a:rPr lang="hu-HU" altLang="hu-HU" dirty="0" smtClean="0">
                <a:solidFill>
                  <a:srgbClr val="FF0000"/>
                </a:solidFill>
              </a:rPr>
              <a:t>első </a:t>
            </a:r>
            <a:r>
              <a:rPr lang="hu-HU" altLang="hu-HU" dirty="0">
                <a:solidFill>
                  <a:srgbClr val="FF0000"/>
                </a:solidFill>
              </a:rPr>
              <a:t>TÉRKÉP</a:t>
            </a:r>
            <a:r>
              <a:rPr lang="hu-HU" altLang="hu-HU" dirty="0"/>
              <a:t>!</a:t>
            </a:r>
            <a:endParaRPr lang="en-US" altLang="hu-HU" dirty="0"/>
          </a:p>
        </p:txBody>
      </p:sp>
      <p:sp>
        <p:nvSpPr>
          <p:cNvPr id="13317" name="Tartalom hely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dirty="0" err="1" smtClean="0">
                <a:cs typeface="Arial" panose="020B0604020202020204" pitchFamily="34" charset="0"/>
              </a:rPr>
              <a:t>Kirkuk</a:t>
            </a:r>
            <a:r>
              <a:rPr lang="hu-HU" altLang="hu-HU" dirty="0" smtClean="0">
                <a:cs typeface="Arial" panose="020B0604020202020204" pitchFamily="34" charset="0"/>
              </a:rPr>
              <a:t>/ </a:t>
            </a:r>
            <a:r>
              <a:rPr lang="hu-HU" altLang="hu-HU" dirty="0" err="1" smtClean="0">
                <a:cs typeface="Arial" panose="020B0604020202020204" pitchFamily="34" charset="0"/>
              </a:rPr>
              <a:t>Nuzi</a:t>
            </a:r>
            <a:r>
              <a:rPr lang="hu-HU" altLang="hu-HU" dirty="0" smtClean="0">
                <a:cs typeface="Arial" panose="020B0604020202020204" pitchFamily="34" charset="0"/>
              </a:rPr>
              <a:t>,</a:t>
            </a:r>
            <a:r>
              <a:rPr lang="hu-HU" altLang="hu-HU" dirty="0" smtClean="0">
                <a:cs typeface="Arial" panose="020B0604020202020204" pitchFamily="34" charset="0"/>
              </a:rPr>
              <a:t> </a:t>
            </a:r>
            <a:r>
              <a:rPr lang="hu-HU" altLang="hu-HU" dirty="0" smtClean="0">
                <a:cs typeface="Arial" panose="020B0604020202020204" pitchFamily="34" charset="0"/>
              </a:rPr>
              <a:t>Irak</a:t>
            </a:r>
          </a:p>
          <a:p>
            <a:r>
              <a:rPr lang="hu-HU" altLang="hu-HU" dirty="0" smtClean="0">
                <a:cs typeface="Arial" panose="020B0604020202020204" pitchFamily="34" charset="0"/>
              </a:rPr>
              <a:t>Kb. </a:t>
            </a:r>
            <a:r>
              <a:rPr lang="hu-HU" altLang="hu-HU" b="1" dirty="0" smtClean="0">
                <a:cs typeface="Arial" panose="020B0604020202020204" pitchFamily="34" charset="0"/>
              </a:rPr>
              <a:t>Kr.e. 2300</a:t>
            </a:r>
            <a:r>
              <a:rPr lang="hu-HU" altLang="hu-HU" dirty="0" smtClean="0">
                <a:cs typeface="Arial" panose="020B0604020202020204" pitchFamily="34" charset="0"/>
              </a:rPr>
              <a:t>, 6,8 x 7,8 cm</a:t>
            </a:r>
          </a:p>
        </p:txBody>
      </p:sp>
      <p:pic>
        <p:nvPicPr>
          <p:cNvPr id="13318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221" y="1373605"/>
            <a:ext cx="43084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864" y="2788229"/>
            <a:ext cx="28194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6005" y="3121604"/>
            <a:ext cx="278447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3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ím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A babilóniai világtérkép (Kr.e. 6. </a:t>
            </a:r>
            <a:r>
              <a:rPr lang="hu-HU" altLang="hu-HU" dirty="0" err="1" smtClean="0"/>
              <a:t>szd</a:t>
            </a:r>
            <a:r>
              <a:rPr lang="hu-HU" altLang="hu-HU" dirty="0" smtClean="0"/>
              <a:t>.)</a:t>
            </a:r>
          </a:p>
        </p:txBody>
      </p:sp>
      <p:pic>
        <p:nvPicPr>
          <p:cNvPr id="34819" name="Tartalom hely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4" y="1304925"/>
            <a:ext cx="2584470" cy="2729200"/>
          </a:xfrm>
        </p:spPr>
      </p:pic>
      <p:pic>
        <p:nvPicPr>
          <p:cNvPr id="35843" name="Tartalom hely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489" y="1039439"/>
            <a:ext cx="4134057" cy="4279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Szövegdoboz 1"/>
          <p:cNvSpPr txBox="1">
            <a:spLocks noChangeArrowheads="1"/>
          </p:cNvSpPr>
          <p:nvPr/>
        </p:nvSpPr>
        <p:spPr bwMode="auto">
          <a:xfrm>
            <a:off x="7351613" y="5538067"/>
            <a:ext cx="4542919" cy="4619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Utazás a földi és égi világban</a:t>
            </a:r>
            <a:endParaRPr lang="hu-HU" altLang="hu-HU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llipszis 2"/>
          <p:cNvSpPr/>
          <p:nvPr/>
        </p:nvSpPr>
        <p:spPr bwMode="auto">
          <a:xfrm>
            <a:off x="4326274" y="2628594"/>
            <a:ext cx="1296987" cy="1008062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6871" name="Szövegdoboz 3"/>
          <p:cNvSpPr txBox="1">
            <a:spLocks noChangeArrowheads="1"/>
          </p:cNvSpPr>
          <p:nvPr/>
        </p:nvSpPr>
        <p:spPr bwMode="auto">
          <a:xfrm>
            <a:off x="88137" y="4154048"/>
            <a:ext cx="4105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Times New Roman" panose="02020603050405020304" pitchFamily="18" charset="0"/>
              </a:rPr>
              <a:t>1881: </a:t>
            </a:r>
            <a:r>
              <a:rPr lang="hu-HU" altLang="hu-HU" sz="2400" dirty="0" err="1">
                <a:latin typeface="Times New Roman" panose="02020603050405020304" pitchFamily="18" charset="0"/>
              </a:rPr>
              <a:t>Sippar</a:t>
            </a:r>
            <a:endParaRPr lang="hu-HU" altLang="hu-HU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Times New Roman" panose="02020603050405020304" pitchFamily="18" charset="0"/>
              </a:rPr>
              <a:t>1889: British Museum, </a:t>
            </a:r>
            <a:r>
              <a:rPr lang="hu-HU" altLang="hu-HU" sz="2400" dirty="0" smtClean="0">
                <a:latin typeface="Times New Roman" panose="02020603050405020304" pitchFamily="18" charset="0"/>
              </a:rPr>
              <a:t>London</a:t>
            </a:r>
          </a:p>
          <a:p>
            <a:pPr>
              <a:spcBef>
                <a:spcPct val="0"/>
              </a:spcBef>
              <a:buNone/>
            </a:pPr>
            <a:r>
              <a:rPr lang="hu-HU" altLang="hu-HU" sz="2400" dirty="0">
                <a:latin typeface="Times New Roman" panose="02020603050405020304" pitchFamily="18" charset="0"/>
              </a:rPr>
              <a:t>1995: </a:t>
            </a:r>
            <a:r>
              <a:rPr lang="hu-HU" altLang="hu-HU" sz="2400" dirty="0" smtClean="0">
                <a:latin typeface="Times New Roman" panose="02020603050405020304" pitchFamily="18" charset="0"/>
              </a:rPr>
              <a:t>+ töredék</a:t>
            </a:r>
            <a:r>
              <a:rPr lang="hu-HU" altLang="hu-HU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megtalálása</a:t>
            </a:r>
            <a:endParaRPr lang="hu-HU" altLang="hu-HU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2400" dirty="0">
              <a:latin typeface="Times New Roman" panose="02020603050405020304" pitchFamily="18" charset="0"/>
            </a:endParaRPr>
          </a:p>
        </p:txBody>
      </p:sp>
      <p:sp>
        <p:nvSpPr>
          <p:cNvPr id="36872" name="Szövegdoboz 4"/>
          <p:cNvSpPr txBox="1">
            <a:spLocks noChangeArrowheads="1"/>
          </p:cNvSpPr>
          <p:nvPr/>
        </p:nvSpPr>
        <p:spPr bwMode="auto">
          <a:xfrm>
            <a:off x="1501744" y="5553158"/>
            <a:ext cx="3832225" cy="4619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A legrégebbi világtérkép!</a:t>
            </a:r>
          </a:p>
        </p:txBody>
      </p:sp>
      <p:pic>
        <p:nvPicPr>
          <p:cNvPr id="9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496" y="1176907"/>
            <a:ext cx="4516036" cy="427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7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artalom helye 2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pPr marL="341313" indent="-341313">
              <a:spcBef>
                <a:spcPts val="500"/>
              </a:spcBef>
              <a:buClr>
                <a:srgbClr val="FFFFFF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u-HU" altLang="hu-HU" sz="2000" dirty="0">
                <a:cs typeface="Lucida Sans Unicode" pitchFamily="34" charset="0"/>
              </a:rPr>
              <a:t>Az első térképre való utalás </a:t>
            </a:r>
            <a:r>
              <a:rPr lang="hu-HU" altLang="hu-HU" sz="2000" i="1" dirty="0">
                <a:cs typeface="Lucida Sans Unicode" pitchFamily="34" charset="0"/>
              </a:rPr>
              <a:t>Homérosz </a:t>
            </a:r>
            <a:r>
              <a:rPr lang="hu-HU" altLang="hu-HU" sz="2000" dirty="0">
                <a:cs typeface="Lucida Sans Unicode" pitchFamily="34" charset="0"/>
              </a:rPr>
              <a:t>Iliászában fordul elő (</a:t>
            </a:r>
            <a:r>
              <a:rPr lang="hu-HU" altLang="hu-HU" sz="2000" b="1" dirty="0">
                <a:cs typeface="Lucida Sans Unicode" pitchFamily="34" charset="0"/>
              </a:rPr>
              <a:t>Kr.e. 8. század) </a:t>
            </a:r>
          </a:p>
          <a:p>
            <a:pPr>
              <a:spcBef>
                <a:spcPts val="500"/>
              </a:spcBef>
              <a:buClr>
                <a:srgbClr val="FFFFFF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u-HU" altLang="hu-HU" sz="2000" dirty="0" smtClean="0">
                <a:cs typeface="Lucida Sans Unicode" pitchFamily="34" charset="0"/>
              </a:rPr>
              <a:t>a </a:t>
            </a:r>
            <a:r>
              <a:rPr lang="hu-HU" altLang="hu-HU" sz="2000" b="1" dirty="0">
                <a:cs typeface="Lucida Sans Unicode" pitchFamily="34" charset="0"/>
              </a:rPr>
              <a:t>lakott </a:t>
            </a:r>
            <a:r>
              <a:rPr lang="hu-HU" altLang="hu-HU" sz="2000" b="1" dirty="0" smtClean="0">
                <a:cs typeface="Lucida Sans Unicode" pitchFamily="34" charset="0"/>
              </a:rPr>
              <a:t>föld: </a:t>
            </a:r>
            <a:r>
              <a:rPr lang="hu-HU" altLang="hu-HU" sz="2000" i="1" dirty="0" err="1" smtClean="0">
                <a:cs typeface="Lucida Sans Unicode" pitchFamily="34" charset="0"/>
              </a:rPr>
              <a:t>oikoumené</a:t>
            </a:r>
            <a:r>
              <a:rPr lang="hu-HU" altLang="hu-HU" sz="2000" i="1" dirty="0" smtClean="0">
                <a:cs typeface="Lucida Sans Unicode" pitchFamily="34" charset="0"/>
              </a:rPr>
              <a:t>  </a:t>
            </a:r>
            <a:r>
              <a:rPr lang="hu-HU" altLang="hu-HU" sz="2000" i="1" dirty="0">
                <a:cs typeface="Lucida Sans Unicode" pitchFamily="34" charset="0"/>
              </a:rPr>
              <a:t>- </a:t>
            </a:r>
            <a:r>
              <a:rPr lang="hu-HU" altLang="hu-HU" sz="2000" i="1" dirty="0" smtClean="0">
                <a:cs typeface="Lucida Sans Unicode" pitchFamily="34" charset="0"/>
              </a:rPr>
              <a:t>(</a:t>
            </a:r>
            <a:r>
              <a:rPr lang="hu-HU" altLang="hu-HU" sz="2000" dirty="0" err="1" smtClean="0">
                <a:cs typeface="Lucida Sans Unicode" pitchFamily="34" charset="0"/>
              </a:rPr>
              <a:t>lsd</a:t>
            </a:r>
            <a:r>
              <a:rPr lang="hu-HU" altLang="hu-HU" sz="2000" dirty="0">
                <a:cs typeface="Lucida Sans Unicode" pitchFamily="34" charset="0"/>
              </a:rPr>
              <a:t>. ökumenikus)</a:t>
            </a:r>
          </a:p>
          <a:p>
            <a:pPr eaLnBrk="1" hangingPunct="1"/>
            <a:r>
              <a:rPr lang="hu-HU" altLang="hu-HU" dirty="0" smtClean="0"/>
              <a:t>Az első </a:t>
            </a:r>
            <a:r>
              <a:rPr lang="hu-HU" altLang="hu-HU" b="1" dirty="0" smtClean="0"/>
              <a:t>korong</a:t>
            </a:r>
            <a:r>
              <a:rPr lang="hu-HU" altLang="hu-HU" dirty="0" smtClean="0"/>
              <a:t> alakú világtérképet valószínűleg a milétoszi </a:t>
            </a:r>
            <a:r>
              <a:rPr lang="hu-HU" altLang="hu-HU" b="1" i="1" dirty="0" err="1" smtClean="0"/>
              <a:t>Hekataiosz</a:t>
            </a:r>
            <a:r>
              <a:rPr lang="hu-HU" altLang="hu-HU" b="1" dirty="0" smtClean="0"/>
              <a:t> </a:t>
            </a:r>
            <a:r>
              <a:rPr lang="hu-HU" altLang="hu-HU" dirty="0" smtClean="0"/>
              <a:t>készítette </a:t>
            </a:r>
            <a:r>
              <a:rPr lang="hu-HU" altLang="hu-HU" b="1" dirty="0" smtClean="0"/>
              <a:t>Kr.e. 500 </a:t>
            </a:r>
            <a:r>
              <a:rPr lang="hu-HU" altLang="hu-HU" dirty="0" smtClean="0"/>
              <a:t>körül </a:t>
            </a:r>
          </a:p>
          <a:p>
            <a:pPr eaLnBrk="1" hangingPunct="1"/>
            <a:r>
              <a:rPr lang="hu-HU" altLang="hu-HU" i="1" dirty="0" err="1" smtClean="0"/>
              <a:t>Periodos</a:t>
            </a:r>
            <a:r>
              <a:rPr lang="hu-HU" altLang="hu-HU" i="1" dirty="0" smtClean="0"/>
              <a:t> </a:t>
            </a:r>
            <a:r>
              <a:rPr lang="hu-HU" altLang="hu-HU" i="1" dirty="0" err="1" smtClean="0"/>
              <a:t>gēs</a:t>
            </a:r>
            <a:r>
              <a:rPr lang="hu-HU" altLang="hu-HU" dirty="0" smtClean="0"/>
              <a:t> –</a:t>
            </a:r>
            <a:r>
              <a:rPr lang="hu-HU" altLang="hu-HU" i="1" dirty="0" err="1" smtClean="0"/>
              <a:t>Periēgēsis</a:t>
            </a:r>
            <a:r>
              <a:rPr lang="hu-HU" altLang="hu-HU" i="1" dirty="0" smtClean="0"/>
              <a:t>:</a:t>
            </a:r>
            <a:r>
              <a:rPr lang="hu-HU" altLang="hu-HU" dirty="0" smtClean="0"/>
              <a:t> a két földrész Európa és Ázsia (Líbia)</a:t>
            </a:r>
          </a:p>
        </p:txBody>
      </p:sp>
      <p:sp>
        <p:nvSpPr>
          <p:cNvPr id="9" name="Szöveg helye 8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Szöveg helye 9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extLst/>
        </p:spPr>
        <p:txBody>
          <a:bodyPr rtlCol="0"/>
          <a:lstStyle/>
          <a:p>
            <a:pPr>
              <a:defRPr/>
            </a:pPr>
            <a:r>
              <a:rPr lang="hu-HU" dirty="0"/>
              <a:t>A Föld: korong</a:t>
            </a: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8225" y="2656849"/>
            <a:ext cx="339725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510" y="159196"/>
            <a:ext cx="3180634" cy="306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7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3793" y="1167609"/>
            <a:ext cx="11212945" cy="5496356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29702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258618" y="1279525"/>
            <a:ext cx="6529532" cy="526177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341313" indent="-341313">
              <a:spcBef>
                <a:spcPts val="500"/>
              </a:spcBef>
              <a:buClr>
                <a:srgbClr val="FFFFFF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hu-HU" altLang="hu-HU" sz="2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Gnómón = </a:t>
            </a:r>
            <a:r>
              <a:rPr lang="hu-HU" altLang="hu-HU" sz="2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árnyékvető:</a:t>
            </a:r>
          </a:p>
          <a:p>
            <a:pPr marL="341313" indent="-341313">
              <a:spcBef>
                <a:spcPts val="500"/>
              </a:spcBef>
              <a:buClr>
                <a:srgbClr val="FFFFFF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hu-HU" altLang="hu-HU" sz="2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 </a:t>
            </a:r>
            <a:r>
              <a:rPr lang="hu-HU" altLang="hu-HU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matematikai –asztronómiai </a:t>
            </a:r>
            <a:r>
              <a:rPr lang="hu-HU" altLang="hu-HU" sz="2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világkép</a:t>
            </a:r>
          </a:p>
          <a:p>
            <a:pPr marL="341313" indent="-341313">
              <a:spcBef>
                <a:spcPts val="500"/>
              </a:spcBef>
              <a:buClr>
                <a:srgbClr val="FFFFFF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hu-HU" altLang="hu-HU" sz="2400" dirty="0" err="1">
                <a:solidFill>
                  <a:schemeClr val="bg1"/>
                </a:solidFill>
                <a:latin typeface="Bahnschrift" panose="020B0502040204020203" pitchFamily="34" charset="0"/>
              </a:rPr>
              <a:t>Gnomón</a:t>
            </a:r>
            <a:r>
              <a:rPr lang="hu-HU" altLang="hu-HU" sz="2400" dirty="0">
                <a:solidFill>
                  <a:schemeClr val="bg1"/>
                </a:solidFill>
                <a:latin typeface="Bahnschrift" panose="020B0502040204020203" pitchFamily="34" charset="0"/>
              </a:rPr>
              <a:t>: </a:t>
            </a:r>
            <a:r>
              <a:rPr lang="hu-HU" altLang="hu-HU" sz="2400" dirty="0" err="1">
                <a:solidFill>
                  <a:schemeClr val="bg1"/>
                </a:solidFill>
                <a:latin typeface="Bahnschrift" panose="020B0502040204020203" pitchFamily="34" charset="0"/>
              </a:rPr>
              <a:t>Vitruvius</a:t>
            </a:r>
            <a:r>
              <a:rPr lang="hu-HU" altLang="hu-HU" sz="2400" dirty="0">
                <a:solidFill>
                  <a:schemeClr val="bg1"/>
                </a:solidFill>
                <a:latin typeface="Bahnschrift" panose="020B0502040204020203" pitchFamily="34" charset="0"/>
              </a:rPr>
              <a:t> leírása (1 </a:t>
            </a:r>
            <a:r>
              <a:rPr lang="hu-HU" altLang="hu-HU" sz="2400" dirty="0" err="1">
                <a:solidFill>
                  <a:schemeClr val="bg1"/>
                </a:solidFill>
                <a:latin typeface="Bahnschrift" panose="020B0502040204020203" pitchFamily="34" charset="0"/>
              </a:rPr>
              <a:t>szd</a:t>
            </a:r>
            <a:r>
              <a:rPr lang="hu-HU" altLang="hu-HU" sz="2400" dirty="0">
                <a:solidFill>
                  <a:schemeClr val="bg1"/>
                </a:solidFill>
                <a:latin typeface="Bahnschrift" panose="020B0502040204020203" pitchFamily="34" charset="0"/>
              </a:rPr>
              <a:t>.)</a:t>
            </a:r>
          </a:p>
          <a:p>
            <a:pPr marL="341313" indent="-341313">
              <a:spcBef>
                <a:spcPts val="500"/>
              </a:spcBef>
              <a:buClr>
                <a:srgbClr val="FFFFFF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hu-HU" altLang="hu-HU" sz="2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Műszer </a:t>
            </a:r>
            <a:r>
              <a:rPr lang="hu-HU" altLang="hu-HU" sz="2400" dirty="0">
                <a:solidFill>
                  <a:schemeClr val="bg1"/>
                </a:solidFill>
                <a:latin typeface="Bahnschrift" panose="020B0502040204020203" pitchFamily="34" charset="0"/>
              </a:rPr>
              <a:t>és világkép</a:t>
            </a:r>
          </a:p>
          <a:p>
            <a:pPr marL="341313" indent="-341313">
              <a:spcBef>
                <a:spcPts val="500"/>
              </a:spcBef>
              <a:buClr>
                <a:srgbClr val="FFFFFF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hu-HU" altLang="hu-HU" sz="2400" dirty="0">
                <a:solidFill>
                  <a:schemeClr val="bg1"/>
                </a:solidFill>
                <a:latin typeface="Bahnschrift" panose="020B0502040204020203" pitchFamily="34" charset="0"/>
              </a:rPr>
              <a:t>Nap járása: időmérés - naptár</a:t>
            </a:r>
          </a:p>
          <a:p>
            <a:pPr marL="341313" indent="-341313">
              <a:spcBef>
                <a:spcPts val="500"/>
              </a:spcBef>
              <a:buClr>
                <a:srgbClr val="FFFFFF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hu-HU" altLang="hu-HU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+ Földrajzi </a:t>
            </a:r>
            <a:r>
              <a:rPr lang="hu-HU" altLang="hu-HU" sz="24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szélesség</a:t>
            </a:r>
          </a:p>
          <a:p>
            <a:pPr marL="341313" indent="-341313">
              <a:spcBef>
                <a:spcPts val="500"/>
              </a:spcBef>
              <a:buClr>
                <a:srgbClr val="FFFFFF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hu-HU" altLang="hu-HU" sz="24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az „ég hajlása” = klíma</a:t>
            </a:r>
            <a:endParaRPr lang="hu-HU" altLang="hu-HU" sz="24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341313" indent="-341313">
              <a:spcBef>
                <a:spcPts val="500"/>
              </a:spcBef>
              <a:buClr>
                <a:srgbClr val="FFFFFF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hu-HU" altLang="hu-HU" sz="24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17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4975"/>
            <a:ext cx="10515600" cy="84455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A „gnómón világkép”</a:t>
            </a:r>
          </a:p>
        </p:txBody>
      </p:sp>
      <p:sp>
        <p:nvSpPr>
          <p:cNvPr id="29703" name="Oval 3"/>
          <p:cNvSpPr>
            <a:spLocks noChangeArrowheads="1"/>
          </p:cNvSpPr>
          <p:nvPr/>
        </p:nvSpPr>
        <p:spPr bwMode="auto">
          <a:xfrm>
            <a:off x="5453063" y="2000251"/>
            <a:ext cx="4286250" cy="4214813"/>
          </a:xfrm>
          <a:prstGeom prst="ellipse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Calibri" panose="020F0502020204030204" pitchFamily="34" charset="0"/>
            </a:endParaRPr>
          </a:p>
        </p:txBody>
      </p:sp>
      <p:sp>
        <p:nvSpPr>
          <p:cNvPr id="29704" name="Line 4"/>
          <p:cNvSpPr>
            <a:spLocks noChangeShapeType="1"/>
          </p:cNvSpPr>
          <p:nvPr/>
        </p:nvSpPr>
        <p:spPr bwMode="auto">
          <a:xfrm>
            <a:off x="4151314" y="6237289"/>
            <a:ext cx="6516687" cy="1587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05" name="Line 5"/>
          <p:cNvSpPr>
            <a:spLocks noChangeShapeType="1"/>
          </p:cNvSpPr>
          <p:nvPr/>
        </p:nvSpPr>
        <p:spPr bwMode="auto">
          <a:xfrm flipV="1">
            <a:off x="4079876" y="2563813"/>
            <a:ext cx="5903913" cy="3675062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06" name="Line 6"/>
          <p:cNvSpPr>
            <a:spLocks noChangeShapeType="1"/>
          </p:cNvSpPr>
          <p:nvPr/>
        </p:nvSpPr>
        <p:spPr bwMode="auto">
          <a:xfrm>
            <a:off x="5446713" y="4106864"/>
            <a:ext cx="4292600" cy="3175"/>
          </a:xfrm>
          <a:prstGeom prst="line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07" name="Line 7"/>
          <p:cNvSpPr>
            <a:spLocks noChangeShapeType="1"/>
          </p:cNvSpPr>
          <p:nvPr/>
        </p:nvSpPr>
        <p:spPr bwMode="auto">
          <a:xfrm>
            <a:off x="7596189" y="1962151"/>
            <a:ext cx="1587" cy="4291013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08" name="Line 8"/>
          <p:cNvSpPr>
            <a:spLocks noChangeShapeType="1"/>
          </p:cNvSpPr>
          <p:nvPr/>
        </p:nvSpPr>
        <p:spPr bwMode="auto">
          <a:xfrm>
            <a:off x="6310313" y="2428876"/>
            <a:ext cx="2571750" cy="3357563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09" name="Line 9"/>
          <p:cNvSpPr>
            <a:spLocks noChangeShapeType="1"/>
          </p:cNvSpPr>
          <p:nvPr/>
        </p:nvSpPr>
        <p:spPr bwMode="auto">
          <a:xfrm>
            <a:off x="6888164" y="2133601"/>
            <a:ext cx="2447925" cy="3167063"/>
          </a:xfrm>
          <a:prstGeom prst="line">
            <a:avLst/>
          </a:prstGeom>
          <a:noFill/>
          <a:ln w="936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10" name="Line 10"/>
          <p:cNvSpPr>
            <a:spLocks noChangeShapeType="1"/>
          </p:cNvSpPr>
          <p:nvPr/>
        </p:nvSpPr>
        <p:spPr bwMode="auto">
          <a:xfrm>
            <a:off x="5881689" y="2857500"/>
            <a:ext cx="2428875" cy="3214688"/>
          </a:xfrm>
          <a:prstGeom prst="line">
            <a:avLst/>
          </a:prstGeom>
          <a:noFill/>
          <a:ln w="936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11" name="Line 11"/>
          <p:cNvSpPr>
            <a:spLocks noChangeShapeType="1"/>
          </p:cNvSpPr>
          <p:nvPr/>
        </p:nvSpPr>
        <p:spPr bwMode="auto">
          <a:xfrm>
            <a:off x="6881813" y="2143126"/>
            <a:ext cx="1428750" cy="3929063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12" name="Line 12"/>
          <p:cNvSpPr>
            <a:spLocks noChangeShapeType="1"/>
          </p:cNvSpPr>
          <p:nvPr/>
        </p:nvSpPr>
        <p:spPr bwMode="auto">
          <a:xfrm>
            <a:off x="5881688" y="2857500"/>
            <a:ext cx="4786312" cy="3429000"/>
          </a:xfrm>
          <a:prstGeom prst="line">
            <a:avLst/>
          </a:prstGeom>
          <a:noFill/>
          <a:ln w="9360" cap="sq">
            <a:solidFill>
              <a:srgbClr val="FFFF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13" name="Line 13"/>
          <p:cNvSpPr>
            <a:spLocks noChangeShapeType="1"/>
          </p:cNvSpPr>
          <p:nvPr/>
        </p:nvSpPr>
        <p:spPr bwMode="auto">
          <a:xfrm>
            <a:off x="6881814" y="2143126"/>
            <a:ext cx="1500187" cy="4143375"/>
          </a:xfrm>
          <a:prstGeom prst="line">
            <a:avLst/>
          </a:prstGeom>
          <a:noFill/>
          <a:ln w="9360" cap="sq">
            <a:solidFill>
              <a:srgbClr val="FFFFFF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14" name="Line 14"/>
          <p:cNvSpPr>
            <a:spLocks noChangeShapeType="1"/>
          </p:cNvSpPr>
          <p:nvPr/>
        </p:nvSpPr>
        <p:spPr bwMode="auto">
          <a:xfrm>
            <a:off x="7596189" y="6286500"/>
            <a:ext cx="714375" cy="1588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cxnSp>
        <p:nvCxnSpPr>
          <p:cNvPr id="29715" name="AutoShape 15"/>
          <p:cNvCxnSpPr>
            <a:cxnSpLocks noChangeShapeType="1"/>
          </p:cNvCxnSpPr>
          <p:nvPr/>
        </p:nvCxnSpPr>
        <p:spPr bwMode="auto">
          <a:xfrm>
            <a:off x="7596188" y="6524625"/>
            <a:ext cx="3071812" cy="1588"/>
          </a:xfrm>
          <a:prstGeom prst="straightConnector1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9716" name="AutoShape 16"/>
          <p:cNvCxnSpPr>
            <a:cxnSpLocks noChangeShapeType="1"/>
          </p:cNvCxnSpPr>
          <p:nvPr/>
        </p:nvCxnSpPr>
        <p:spPr bwMode="auto">
          <a:xfrm>
            <a:off x="7596188" y="6286500"/>
            <a:ext cx="715962" cy="1588"/>
          </a:xfrm>
          <a:prstGeom prst="straightConnector1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860" name="Oval 17"/>
          <p:cNvSpPr>
            <a:spLocks noChangeArrowheads="1"/>
          </p:cNvSpPr>
          <p:nvPr/>
        </p:nvSpPr>
        <p:spPr bwMode="auto">
          <a:xfrm>
            <a:off x="7535863" y="4005263"/>
            <a:ext cx="144462" cy="1444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u-HU" altLang="hu-HU">
              <a:cs typeface="Arial" charset="0"/>
            </a:endParaRPr>
          </a:p>
        </p:txBody>
      </p:sp>
      <p:cxnSp>
        <p:nvCxnSpPr>
          <p:cNvPr id="29718" name="AutoShape 18"/>
          <p:cNvCxnSpPr>
            <a:cxnSpLocks noChangeShapeType="1"/>
          </p:cNvCxnSpPr>
          <p:nvPr/>
        </p:nvCxnSpPr>
        <p:spPr bwMode="auto">
          <a:xfrm>
            <a:off x="8909051" y="5796073"/>
            <a:ext cx="298449" cy="363430"/>
          </a:xfrm>
          <a:prstGeom prst="straightConnector1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9719" name="Text Box 19"/>
          <p:cNvSpPr txBox="1">
            <a:spLocks noChangeArrowheads="1"/>
          </p:cNvSpPr>
          <p:nvPr/>
        </p:nvSpPr>
        <p:spPr bwMode="auto">
          <a:xfrm>
            <a:off x="6961189" y="1484314"/>
            <a:ext cx="15509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FFFF"/>
                </a:solidFill>
                <a:latin typeface="Times New Roman" panose="02020603050405020304" pitchFamily="18" charset="0"/>
              </a:rPr>
              <a:t>Világgömb</a:t>
            </a:r>
          </a:p>
        </p:txBody>
      </p:sp>
      <p:sp>
        <p:nvSpPr>
          <p:cNvPr id="29720" name="Text Box 20"/>
          <p:cNvSpPr txBox="1">
            <a:spLocks noChangeArrowheads="1"/>
          </p:cNvSpPr>
          <p:nvPr/>
        </p:nvSpPr>
        <p:spPr bwMode="auto">
          <a:xfrm>
            <a:off x="7510412" y="6433635"/>
            <a:ext cx="3394176" cy="340735"/>
          </a:xfrm>
          <a:prstGeom prst="rect">
            <a:avLst/>
          </a:prstGeom>
          <a:solidFill>
            <a:schemeClr val="bg1"/>
          </a:solidFill>
          <a:ln w="76200">
            <a:solidFill>
              <a:srgbClr val="808080"/>
            </a:solidFill>
            <a:round/>
            <a:headEnd/>
            <a:tailEnd/>
          </a:ln>
          <a:effectLst/>
          <a:extLst/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FFFF00"/>
                </a:solidFill>
                <a:latin typeface="Arial" panose="020B0604020202020204" pitchFamily="34" charset="0"/>
              </a:rPr>
              <a:t>Napéjegyenlőségi árnyék hossza</a:t>
            </a:r>
          </a:p>
        </p:txBody>
      </p:sp>
      <p:sp>
        <p:nvSpPr>
          <p:cNvPr id="29721" name="Line 21"/>
          <p:cNvSpPr>
            <a:spLocks noChangeShapeType="1"/>
          </p:cNvSpPr>
          <p:nvPr/>
        </p:nvSpPr>
        <p:spPr bwMode="auto">
          <a:xfrm flipV="1">
            <a:off x="7608889" y="4148139"/>
            <a:ext cx="1587" cy="2090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22" name="Line 22"/>
          <p:cNvSpPr>
            <a:spLocks noChangeShapeType="1"/>
          </p:cNvSpPr>
          <p:nvPr/>
        </p:nvSpPr>
        <p:spPr bwMode="auto">
          <a:xfrm>
            <a:off x="7608887" y="6381750"/>
            <a:ext cx="1647825" cy="0"/>
          </a:xfrm>
          <a:prstGeom prst="line">
            <a:avLst/>
          </a:prstGeom>
          <a:noFill/>
          <a:ln w="7620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5867" name="Text Box 24"/>
          <p:cNvSpPr txBox="1">
            <a:spLocks noChangeArrowheads="1"/>
          </p:cNvSpPr>
          <p:nvPr/>
        </p:nvSpPr>
        <p:spPr bwMode="auto">
          <a:xfrm>
            <a:off x="4926014" y="5786439"/>
            <a:ext cx="1079439" cy="4638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KLÍMA</a:t>
            </a:r>
          </a:p>
        </p:txBody>
      </p:sp>
      <p:sp>
        <p:nvSpPr>
          <p:cNvPr id="29724" name="Line 25"/>
          <p:cNvSpPr>
            <a:spLocks noChangeShapeType="1"/>
          </p:cNvSpPr>
          <p:nvPr/>
        </p:nvSpPr>
        <p:spPr bwMode="auto">
          <a:xfrm flipH="1" flipV="1">
            <a:off x="5446713" y="547688"/>
            <a:ext cx="74612" cy="74612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25" name="Text Box 26"/>
          <p:cNvSpPr txBox="1">
            <a:spLocks noChangeArrowheads="1"/>
          </p:cNvSpPr>
          <p:nvPr/>
        </p:nvSpPr>
        <p:spPr bwMode="auto">
          <a:xfrm>
            <a:off x="6604001" y="5229226"/>
            <a:ext cx="98967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FFFFFF"/>
                </a:solidFill>
                <a:latin typeface="Arial" panose="020B0604020202020204" pitchFamily="34" charset="0"/>
              </a:rPr>
              <a:t>gnómón</a:t>
            </a:r>
          </a:p>
        </p:txBody>
      </p:sp>
      <p:sp>
        <p:nvSpPr>
          <p:cNvPr id="29726" name="Text Box 27"/>
          <p:cNvSpPr txBox="1">
            <a:spLocks noChangeArrowheads="1"/>
          </p:cNvSpPr>
          <p:nvPr/>
        </p:nvSpPr>
        <p:spPr bwMode="auto">
          <a:xfrm>
            <a:off x="8475664" y="3716339"/>
            <a:ext cx="99127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FFFFFF"/>
                </a:solidFill>
                <a:latin typeface="Arial" panose="020B0604020202020204" pitchFamily="34" charset="0"/>
              </a:rPr>
              <a:t>horizont</a:t>
            </a:r>
          </a:p>
        </p:txBody>
      </p:sp>
      <p:sp>
        <p:nvSpPr>
          <p:cNvPr id="29727" name="Text Box 28"/>
          <p:cNvSpPr txBox="1">
            <a:spLocks noChangeArrowheads="1"/>
          </p:cNvSpPr>
          <p:nvPr/>
        </p:nvSpPr>
        <p:spPr bwMode="auto">
          <a:xfrm>
            <a:off x="5846763" y="1719264"/>
            <a:ext cx="56808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FFFFFF"/>
                </a:solidFill>
                <a:latin typeface="Arial" panose="020B0604020202020204" pitchFamily="34" charset="0"/>
              </a:rPr>
              <a:t>Nap</a:t>
            </a:r>
          </a:p>
        </p:txBody>
      </p:sp>
      <p:sp>
        <p:nvSpPr>
          <p:cNvPr id="29728" name="Szövegdoboz 2"/>
          <p:cNvSpPr txBox="1">
            <a:spLocks noChangeArrowheads="1"/>
          </p:cNvSpPr>
          <p:nvPr/>
        </p:nvSpPr>
        <p:spPr bwMode="auto">
          <a:xfrm>
            <a:off x="9432131" y="2069885"/>
            <a:ext cx="1377950" cy="3683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Calibri" panose="020F0502020204030204" pitchFamily="34" charset="0"/>
              </a:rPr>
              <a:t>Világtengely</a:t>
            </a:r>
          </a:p>
        </p:txBody>
      </p:sp>
      <p:sp>
        <p:nvSpPr>
          <p:cNvPr id="33" name="Nap 32"/>
          <p:cNvSpPr/>
          <p:nvPr/>
        </p:nvSpPr>
        <p:spPr>
          <a:xfrm>
            <a:off x="5716588" y="1889125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468" y="4057074"/>
            <a:ext cx="3524552" cy="2713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76274" y="6411501"/>
            <a:ext cx="2700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altLang="hu-HU" dirty="0" err="1">
                <a:cs typeface="Lucida Sans Unicode" panose="020B0602030504020204" pitchFamily="34" charset="0"/>
              </a:rPr>
              <a:t>Diakiarkhosz</a:t>
            </a:r>
            <a:r>
              <a:rPr lang="hu-HU" altLang="hu-HU" dirty="0">
                <a:cs typeface="Lucida Sans Unicode" panose="020B0602030504020204" pitchFamily="34" charset="0"/>
              </a:rPr>
              <a:t> (Kr.e. 4. </a:t>
            </a:r>
            <a:r>
              <a:rPr lang="hu-HU" altLang="hu-HU" dirty="0" err="1">
                <a:cs typeface="Lucida Sans Unicode" panose="020B0602030504020204" pitchFamily="34" charset="0"/>
              </a:rPr>
              <a:t>szd</a:t>
            </a:r>
            <a:r>
              <a:rPr lang="hu-HU" altLang="hu-HU" dirty="0">
                <a:cs typeface="Lucida Sans Unicode" panose="020B0602030504020204" pitchFamily="34" charset="0"/>
              </a:rPr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9417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3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0578 C 0.04687 -0.03909 0.08958 -0.04464 0.1026 -0.01897 C 0.11458 0.00833 0.09184 0.05783 0.05173 0.0923 C 0.01093 0.12538 -0.03143 0.13139 -0.04445 0.1034 C -0.05677 0.07726 -0.0349 0.02845 0.00677 -0.00578 Z " pathEditMode="relative" rAng="-1909979" ptsTypes="fffff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48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7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2135188" y="115889"/>
            <a:ext cx="77724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800" b="1">
              <a:solidFill>
                <a:srgbClr val="F06A34"/>
              </a:solidFill>
              <a:latin typeface="Arial Unicode MS" pitchFamily="34" charset="-128"/>
            </a:endParaRP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2209800" y="1196976"/>
            <a:ext cx="7772400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>
              <a:spcBef>
                <a:spcPts val="600"/>
              </a:spcBef>
              <a:buClr>
                <a:srgbClr val="FFFFFF"/>
              </a:buClr>
            </a:pPr>
            <a:endParaRPr lang="hu-HU" altLang="hu-HU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Kép helye 11"/>
          <p:cNvSpPr>
            <a:spLocks noGrp="1"/>
          </p:cNvSpPr>
          <p:nvPr>
            <p:ph type="pic" idx="1"/>
          </p:nvPr>
        </p:nvSpPr>
        <p:spPr/>
      </p:sp>
      <p:sp>
        <p:nvSpPr>
          <p:cNvPr id="13" name="Szöveg helye 12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5124" name="Cím 3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hu-HU" altLang="hu-HU" dirty="0" smtClean="0"/>
              <a:t>Eratoszthenész (Kr.e. 276-195)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4294967295"/>
          </p:nvPr>
        </p:nvSpPr>
        <p:spPr>
          <a:xfrm>
            <a:off x="378692" y="1557339"/>
            <a:ext cx="4645890" cy="4135620"/>
          </a:xfrm>
          <a:solidFill>
            <a:schemeClr val="accent4">
              <a:lumMod val="20000"/>
              <a:lumOff val="80000"/>
            </a:schemeClr>
          </a:solidFill>
          <a:extLst/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A gnómon világképtől a </a:t>
            </a:r>
            <a:r>
              <a:rPr lang="hu-HU" altLang="hu-HU" b="1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földrajz </a:t>
            </a: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(</a:t>
            </a:r>
            <a:r>
              <a:rPr lang="hu-HU" altLang="hu-HU" i="1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geográfia</a:t>
            </a: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) felé: </a:t>
            </a:r>
          </a:p>
          <a:p>
            <a:pPr eaLnBrk="1" hangingPunct="1">
              <a:defRPr/>
            </a:pP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a Föld </a:t>
            </a:r>
            <a:r>
              <a:rPr lang="hu-HU" altLang="hu-HU" dirty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megmérése (</a:t>
            </a: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gnómónnal </a:t>
            </a:r>
            <a:r>
              <a:rPr lang="hu-HU" altLang="hu-HU" dirty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– 252 </a:t>
            </a: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000 </a:t>
            </a:r>
            <a:r>
              <a:rPr lang="hu-HU" altLang="hu-HU" dirty="0" err="1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sztadion</a:t>
            </a: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)</a:t>
            </a:r>
            <a:endParaRPr lang="hu-HU" altLang="hu-HU" dirty="0">
              <a:solidFill>
                <a:schemeClr val="bg1"/>
              </a:solidFill>
              <a:latin typeface="Bahnschrift" panose="020B0502040204020203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7656" name="Picture 7" descr="Did Eratosthenes really measure the size of the earth? | The Renaissance  Mathemati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249" y="1519420"/>
            <a:ext cx="6265862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An etching of a man's head and neck in profile, looking to the left. The man has a beard and is baldin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1129" y="3526546"/>
            <a:ext cx="18796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792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209800" y="1196976"/>
            <a:ext cx="7772400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hu-HU" altLang="hu-HU" sz="24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49" name="Cím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hu-HU" altLang="hu-HU" dirty="0"/>
              <a:t>Eratoszthenész </a:t>
            </a:r>
            <a:r>
              <a:rPr lang="hu-HU" altLang="hu-HU" dirty="0" smtClean="0"/>
              <a:t>/ </a:t>
            </a:r>
            <a:r>
              <a:rPr lang="hu-HU" altLang="hu-HU" dirty="0" err="1" smtClean="0"/>
              <a:t>Krátész</a:t>
            </a:r>
            <a:r>
              <a:rPr lang="hu-HU" altLang="hu-HU" dirty="0" smtClean="0"/>
              <a:t> </a:t>
            </a:r>
            <a:endParaRPr lang="hu-HU" altLang="hu-HU" dirty="0"/>
          </a:p>
        </p:txBody>
      </p:sp>
      <p:pic>
        <p:nvPicPr>
          <p:cNvPr id="3584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654" y="1463066"/>
            <a:ext cx="7786507" cy="4449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undefin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62" y="1531345"/>
            <a:ext cx="4007384" cy="400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380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dirty="0" smtClean="0"/>
              <a:t>Ptolemaiosz és </a:t>
            </a:r>
            <a:r>
              <a:rPr lang="hu-HU" altLang="hu-HU" dirty="0" smtClean="0"/>
              <a:t>a világtérkép</a:t>
            </a:r>
          </a:p>
        </p:txBody>
      </p:sp>
      <p:sp>
        <p:nvSpPr>
          <p:cNvPr id="15363" name="Tartalom helye 2"/>
          <p:cNvSpPr>
            <a:spLocks noGrp="1"/>
          </p:cNvSpPr>
          <p:nvPr>
            <p:ph idx="1"/>
          </p:nvPr>
        </p:nvSpPr>
        <p:spPr>
          <a:xfrm>
            <a:off x="769289" y="1858718"/>
            <a:ext cx="10515600" cy="4351338"/>
          </a:xfrm>
        </p:spPr>
        <p:txBody>
          <a:bodyPr/>
          <a:lstStyle/>
          <a:p>
            <a:pPr eaLnBrk="1" hangingPunct="1"/>
            <a:r>
              <a:rPr lang="hu-HU" altLang="hu-HU" dirty="0" smtClean="0"/>
              <a:t>A </a:t>
            </a:r>
            <a:r>
              <a:rPr lang="hu-HU" altLang="hu-HU" b="1" i="1" dirty="0" err="1" smtClean="0">
                <a:solidFill>
                  <a:srgbClr val="FF0000"/>
                </a:solidFill>
              </a:rPr>
              <a:t>Geographike</a:t>
            </a:r>
            <a:r>
              <a:rPr lang="hu-HU" altLang="hu-HU" b="1" i="1" dirty="0" smtClean="0">
                <a:solidFill>
                  <a:srgbClr val="FF0000"/>
                </a:solidFill>
              </a:rPr>
              <a:t> </a:t>
            </a:r>
            <a:r>
              <a:rPr lang="hu-HU" altLang="hu-HU" b="1" i="1" dirty="0" err="1" smtClean="0">
                <a:solidFill>
                  <a:srgbClr val="FF0000"/>
                </a:solidFill>
              </a:rPr>
              <a:t>hyphegesis</a:t>
            </a:r>
            <a:r>
              <a:rPr lang="hu-HU" altLang="hu-HU" b="1" i="1" dirty="0" smtClean="0">
                <a:solidFill>
                  <a:srgbClr val="FF0000"/>
                </a:solidFill>
              </a:rPr>
              <a:t> </a:t>
            </a:r>
            <a:r>
              <a:rPr lang="hu-HU" altLang="hu-HU" b="1" i="1" dirty="0" smtClean="0"/>
              <a:t>(Földrajzi segédlet)</a:t>
            </a:r>
          </a:p>
          <a:p>
            <a:pPr eaLnBrk="1" hangingPunct="1"/>
            <a:r>
              <a:rPr lang="hu-HU" altLang="hu-HU" dirty="0" smtClean="0"/>
              <a:t>A </a:t>
            </a:r>
            <a:r>
              <a:rPr lang="hu-HU" altLang="hu-HU" b="1" dirty="0" smtClean="0">
                <a:solidFill>
                  <a:srgbClr val="FF0000"/>
                </a:solidFill>
              </a:rPr>
              <a:t>lakott világ </a:t>
            </a:r>
            <a:r>
              <a:rPr lang="hu-HU" altLang="hu-HU" dirty="0" smtClean="0"/>
              <a:t>térképének megszerkesztése</a:t>
            </a:r>
          </a:p>
          <a:p>
            <a:pPr eaLnBrk="1" hangingPunct="1"/>
            <a:r>
              <a:rPr lang="hu-HU" altLang="hu-HU" dirty="0" smtClean="0"/>
              <a:t>Elméleti rész: </a:t>
            </a:r>
            <a:r>
              <a:rPr lang="hu-HU" altLang="hu-HU" b="1" dirty="0" smtClean="0"/>
              <a:t>geográfia</a:t>
            </a:r>
            <a:r>
              <a:rPr lang="hu-HU" altLang="hu-HU" dirty="0" smtClean="0"/>
              <a:t> (matematikai módszer, koordináták) - </a:t>
            </a:r>
            <a:r>
              <a:rPr lang="hu-HU" altLang="hu-HU" b="1" dirty="0" err="1" smtClean="0"/>
              <a:t>korográfia</a:t>
            </a:r>
            <a:r>
              <a:rPr lang="hu-HU" altLang="hu-HU" b="1" dirty="0" smtClean="0"/>
              <a:t> </a:t>
            </a:r>
            <a:r>
              <a:rPr lang="hu-HU" altLang="hu-HU" dirty="0" smtClean="0"/>
              <a:t>(művészet, regionális térképek, leírás)</a:t>
            </a:r>
          </a:p>
          <a:p>
            <a:pPr eaLnBrk="1" hangingPunct="1"/>
            <a:r>
              <a:rPr lang="hu-HU" altLang="hu-HU" dirty="0" smtClean="0"/>
              <a:t>Koordináták felsorolása (kb. 8000 hely !)</a:t>
            </a:r>
          </a:p>
          <a:p>
            <a:pPr eaLnBrk="1" hangingPunct="1"/>
            <a:r>
              <a:rPr lang="hu-HU" altLang="hu-HU" dirty="0" smtClean="0"/>
              <a:t>A térkép megrajzolása (</a:t>
            </a:r>
            <a:r>
              <a:rPr lang="hu-HU" altLang="hu-HU" b="1" dirty="0" smtClean="0"/>
              <a:t>1 világ +26 rész</a:t>
            </a:r>
            <a:r>
              <a:rPr lang="hu-HU" altLang="hu-HU" dirty="0" smtClean="0"/>
              <a:t>)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6401" y="3840297"/>
            <a:ext cx="4027054" cy="283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6932" y="83201"/>
            <a:ext cx="2126523" cy="267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4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8009" y="306492"/>
            <a:ext cx="10205897" cy="8440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altLang="hu-HU" dirty="0" smtClean="0"/>
              <a:t>Török Zsolt Győző </a:t>
            </a:r>
            <a:r>
              <a:rPr lang="hu-HU" altLang="hu-HU" dirty="0" smtClean="0"/>
              <a:t> </a:t>
            </a:r>
            <a:endParaRPr lang="hu-HU" altLang="hu-HU" dirty="0"/>
          </a:p>
        </p:txBody>
      </p:sp>
      <p:sp>
        <p:nvSpPr>
          <p:cNvPr id="19459" name="Tartalom helye 2"/>
          <p:cNvSpPr>
            <a:spLocks noGrp="1"/>
          </p:cNvSpPr>
          <p:nvPr>
            <p:ph idx="1"/>
          </p:nvPr>
        </p:nvSpPr>
        <p:spPr>
          <a:xfrm>
            <a:off x="100584" y="1309819"/>
            <a:ext cx="9382853" cy="4837113"/>
          </a:xfrm>
        </p:spPr>
        <p:txBody>
          <a:bodyPr>
            <a:noAutofit/>
          </a:bodyPr>
          <a:lstStyle/>
          <a:p>
            <a:pPr eaLnBrk="1" hangingPunct="1"/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e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gyetemi </a:t>
            </a:r>
            <a:r>
              <a:rPr lang="hu-HU" altLang="hu-HU" sz="2000" dirty="0" err="1" smtClean="0">
                <a:latin typeface="Bahnschrift" panose="020B0502040204020203" pitchFamily="34" charset="0"/>
                <a:cs typeface="Arial" panose="020B0604020202020204" pitchFamily="34" charset="0"/>
              </a:rPr>
              <a:t>docens,ELTE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dirty="0" smtClean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dirty="0" smtClean="0">
                <a:latin typeface="Bahnschrift" panose="020B0502040204020203" pitchFamily="34" charset="0"/>
                <a:cs typeface="Arial" panose="020B0604020202020204" pitchFamily="34" charset="0"/>
              </a:rPr>
              <a:t>Térképtudományi </a:t>
            </a:r>
            <a:r>
              <a:rPr lang="hu-HU" altLang="hu-HU" sz="2000" b="1" dirty="0">
                <a:latin typeface="Bahnschrift" panose="020B0502040204020203" pitchFamily="34" charset="0"/>
                <a:cs typeface="Arial" panose="020B0604020202020204" pitchFamily="34" charset="0"/>
              </a:rPr>
              <a:t>és </a:t>
            </a:r>
            <a:r>
              <a:rPr lang="hu-HU" altLang="hu-HU" sz="2000" b="1" dirty="0" err="1">
                <a:latin typeface="Bahnschrift" panose="020B0502040204020203" pitchFamily="34" charset="0"/>
                <a:cs typeface="Arial" panose="020B0604020202020204" pitchFamily="34" charset="0"/>
              </a:rPr>
              <a:t>Geoinformatikai</a:t>
            </a:r>
            <a:r>
              <a:rPr lang="hu-HU" altLang="hu-HU" sz="2000" b="1" dirty="0">
                <a:latin typeface="Bahnschrift" panose="020B0502040204020203" pitchFamily="34" charset="0"/>
                <a:cs typeface="Arial" panose="020B0604020202020204" pitchFamily="34" charset="0"/>
              </a:rPr>
              <a:t> Intézet</a:t>
            </a:r>
            <a:r>
              <a:rPr lang="hu-HU" altLang="hu-HU" sz="2000" b="1" dirty="0" smtClean="0">
                <a:latin typeface="Bahnschrift" panose="020B0502040204020203" pitchFamily="34" charset="0"/>
                <a:cs typeface="Arial" panose="020B0604020202020204" pitchFamily="34" charset="0"/>
              </a:rPr>
              <a:t>,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dirty="0">
                <a:solidFill>
                  <a:srgbClr val="FF9900"/>
                </a:solidFill>
                <a:latin typeface="Bahnschrift" panose="020B0502040204020203" pitchFamily="34" charset="0"/>
                <a:cs typeface="Arial" panose="020B0604020202020204" pitchFamily="34" charset="0"/>
                <a:hlinkClick r:id="rId2"/>
              </a:rPr>
              <a:t>zoltorok@inf.elte.hu</a:t>
            </a:r>
            <a:endParaRPr lang="hu-HU" altLang="hu-HU" sz="2000" b="1" dirty="0">
              <a:solidFill>
                <a:srgbClr val="FF99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ELTE </a:t>
            </a:r>
            <a:r>
              <a:rPr lang="hu-HU" altLang="hu-HU" sz="2000" b="1" dirty="0" smtClean="0">
                <a:latin typeface="Bahnschrift" panose="020B0502040204020203" pitchFamily="34" charset="0"/>
                <a:cs typeface="Arial" panose="020B0604020202020204" pitchFamily="34" charset="0"/>
              </a:rPr>
              <a:t>Térképész 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(</a:t>
            </a:r>
            <a:r>
              <a:rPr lang="hu-HU" altLang="hu-HU" sz="2000" i="1" dirty="0">
                <a:latin typeface="Bahnschrift" panose="020B0502040204020203" pitchFamily="34" charset="0"/>
                <a:cs typeface="Arial" panose="020B0604020202020204" pitchFamily="34" charset="0"/>
              </a:rPr>
              <a:t>Földtudományi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) szak (TTK 1984), </a:t>
            </a:r>
            <a:r>
              <a:rPr lang="hu-HU" altLang="hu-HU" sz="2000" b="1" dirty="0">
                <a:latin typeface="Bahnschrift" panose="020B0502040204020203" pitchFamily="34" charset="0"/>
                <a:cs typeface="Arial" panose="020B0604020202020204" pitchFamily="34" charset="0"/>
              </a:rPr>
              <a:t>Filozófia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szak (BTK 1986), Földrajztudomány kandidátusa  (MTA 1990), PhD (1991)</a:t>
            </a:r>
          </a:p>
          <a:p>
            <a:pPr eaLnBrk="1" hangingPunct="1"/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Imago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Mundi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Ltd. / International Society </a:t>
            </a:r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for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the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History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of </a:t>
            </a:r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the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Map/ ICA</a:t>
            </a:r>
          </a:p>
          <a:p>
            <a:pPr eaLnBrk="1" hangingPunct="1"/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Magyar 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Földmérési, Térképészeti és Távérzékelési, Magyar Földrajzi Társaság 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hu-HU" altLang="hu-HU" sz="20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hu-HU" altLang="hu-HU" sz="2000" b="1" u="sng" dirty="0" smtClean="0">
                <a:latin typeface="Bahnschrift" panose="020B0502040204020203" pitchFamily="34" charset="0"/>
                <a:cs typeface="Arial" panose="020B0604020202020204" pitchFamily="34" charset="0"/>
              </a:rPr>
              <a:t>Kutatás</a:t>
            </a:r>
            <a:r>
              <a:rPr lang="hu-HU" altLang="hu-HU" sz="2000" b="1" u="sng" dirty="0">
                <a:latin typeface="Bahnschrift" panose="020B0502040204020203" pitchFamily="34" charset="0"/>
                <a:cs typeface="Arial" panose="020B0604020202020204" pitchFamily="34" charset="0"/>
              </a:rPr>
              <a:t>:</a:t>
            </a:r>
            <a:r>
              <a:rPr lang="hu-HU" altLang="hu-HU" sz="2000" u="sng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hu-HU" altLang="hu-HU" sz="2000" b="1" dirty="0" smtClean="0">
                <a:latin typeface="Bahnschrift" panose="020B0502040204020203" pitchFamily="34" charset="0"/>
                <a:cs typeface="Arial" panose="020B0604020202020204" pitchFamily="34" charset="0"/>
              </a:rPr>
              <a:t>Kognitív </a:t>
            </a:r>
            <a:r>
              <a:rPr lang="hu-HU" altLang="hu-HU" sz="2000" b="1" dirty="0">
                <a:latin typeface="Bahnschrift" panose="020B0502040204020203" pitchFamily="34" charset="0"/>
                <a:cs typeface="Arial" panose="020B0604020202020204" pitchFamily="34" charset="0"/>
              </a:rPr>
              <a:t>vizualizáció 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(pl. </a:t>
            </a:r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eyetracking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, kognitív és szociális vonatkozások)</a:t>
            </a:r>
          </a:p>
          <a:p>
            <a:pPr eaLnBrk="1" hangingPunct="1"/>
            <a:r>
              <a:rPr lang="hu-HU" altLang="hu-HU" sz="2000" b="1" dirty="0">
                <a:latin typeface="Bahnschrift" panose="020B0502040204020203" pitchFamily="34" charset="0"/>
                <a:cs typeface="Arial" panose="020B0604020202020204" pitchFamily="34" charset="0"/>
              </a:rPr>
              <a:t>Térképtörténet-kartográfiatörténet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(magyar és reneszánsz-felvilágosodás)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hu-HU" altLang="hu-HU" sz="2000" b="1" u="sng" dirty="0" smtClean="0">
                <a:latin typeface="Bahnschrift" panose="020B0502040204020203" pitchFamily="34" charset="0"/>
                <a:cs typeface="Arial" panose="020B0604020202020204" pitchFamily="34" charset="0"/>
              </a:rPr>
              <a:t>Oktatás</a:t>
            </a:r>
            <a:r>
              <a:rPr lang="hu-HU" altLang="hu-HU" sz="2000" b="1" u="sng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: </a:t>
            </a:r>
            <a:r>
              <a:rPr lang="hu-HU" altLang="hu-HU" sz="2000" b="1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Térképtörténet</a:t>
            </a:r>
            <a:r>
              <a:rPr lang="hu-HU" altLang="hu-HU" sz="2000" b="1" dirty="0" smtClean="0">
                <a:latin typeface="Bahnschrift" panose="020B0502040204020203" pitchFamily="34" charset="0"/>
                <a:cs typeface="Arial" panose="020B0604020202020204" pitchFamily="34" charset="0"/>
              </a:rPr>
              <a:t>, </a:t>
            </a:r>
            <a:r>
              <a:rPr lang="hu-HU" altLang="hu-HU" sz="2000" dirty="0" err="1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Geovizualizáció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, Kartográfiai vizualizáció, Digitális 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kartográfiatörténet, </a:t>
            </a:r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Kiberkartográfia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 smtClean="0">
                <a:latin typeface="Bahnschrift" panose="020B0502040204020203" pitchFamily="34" charset="0"/>
                <a:cs typeface="Arial" panose="020B0604020202020204" pitchFamily="34" charset="0"/>
              </a:rPr>
              <a:t>speci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, Kartográfiai 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paradigmák, Kognitív kartográfia, Kartográfiatörténeti kutatás, Reneszánsz kozmográfia, Tudománykommunikáció</a:t>
            </a:r>
          </a:p>
        </p:txBody>
      </p:sp>
      <p:sp>
        <p:nvSpPr>
          <p:cNvPr id="19460" name="Dia számának hely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indent="-236538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indent="-173038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indent="-182563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FECA3CB-E161-40D8-A240-ABF7E15EBDEF}" type="slidenum">
              <a:rPr lang="en-US" altLang="hu-HU" sz="120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hu-HU" sz="12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461" name="Kép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1837" y="3929784"/>
            <a:ext cx="2624138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Kép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1837" y="101599"/>
            <a:ext cx="2624138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37" r="-7335" b="6093"/>
          <a:stretch/>
        </p:blipFill>
        <p:spPr>
          <a:xfrm>
            <a:off x="8380663" y="239971"/>
            <a:ext cx="1312069" cy="153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5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A </a:t>
            </a:r>
            <a:r>
              <a:rPr lang="hu-HU" altLang="hu-HU" dirty="0" smtClean="0"/>
              <a:t>matematikai földrajz (GIS)</a:t>
            </a:r>
            <a:endParaRPr lang="hu-HU" altLang="hu-HU" dirty="0" smtClean="0"/>
          </a:p>
        </p:txBody>
      </p:sp>
      <p:sp>
        <p:nvSpPr>
          <p:cNvPr id="16387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b="1" dirty="0" smtClean="0"/>
              <a:t>Geográfia tudomány</a:t>
            </a:r>
            <a:r>
              <a:rPr lang="hu-HU" altLang="hu-HU" dirty="0"/>
              <a:t>:</a:t>
            </a:r>
            <a:r>
              <a:rPr lang="hu-HU" altLang="hu-HU" dirty="0" smtClean="0"/>
              <a:t> a</a:t>
            </a:r>
            <a:r>
              <a:rPr lang="hu-HU" altLang="hu-HU" b="1" dirty="0" smtClean="0">
                <a:solidFill>
                  <a:srgbClr val="FF0000"/>
                </a:solidFill>
              </a:rPr>
              <a:t> FÖLD lerajzolása, a világ teljes ismert részének a rajzolás általi utánzása</a:t>
            </a:r>
            <a:r>
              <a:rPr lang="hu-HU" altLang="hu-HU" dirty="0" smtClean="0"/>
              <a:t>, mindazzal együtt, ami vele nagyjából véve kapcsolatos.</a:t>
            </a:r>
          </a:p>
          <a:p>
            <a:r>
              <a:rPr lang="hu-HU" altLang="hu-HU" b="1" dirty="0" err="1" smtClean="0"/>
              <a:t>Korográfia</a:t>
            </a:r>
            <a:r>
              <a:rPr lang="hu-HU" altLang="hu-HU" b="1" dirty="0" smtClean="0"/>
              <a:t> (művészet): tájrajz</a:t>
            </a:r>
          </a:p>
          <a:p>
            <a:r>
              <a:rPr lang="hu-HU" altLang="hu-HU" i="1" dirty="0" smtClean="0"/>
              <a:t>Topográfia: helyrajz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9855" y="2853150"/>
            <a:ext cx="4521612" cy="305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3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torage.googleapis.com/raremaps/img/xlarge/9314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41986"/>
            <a:ext cx="5400000" cy="395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„Pannonia”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773" y="589594"/>
            <a:ext cx="6792001" cy="5321369"/>
          </a:xfrm>
        </p:spPr>
      </p:pic>
    </p:spTree>
    <p:extLst>
      <p:ext uri="{BB962C8B-B14F-4D97-AF65-F5344CB8AC3E}">
        <p14:creationId xmlns:p14="http://schemas.microsoft.com/office/powerpoint/2010/main" val="296305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sz="3200" dirty="0" smtClean="0"/>
              <a:t>És mit adtak nekünk a rómaiak? </a:t>
            </a:r>
            <a:endParaRPr lang="en-US" altLang="hu-HU" sz="3200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0724" name="Dia számának hely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4B13A40-A1A7-450F-99C7-BD89AEEA5A6A}" type="slidenum">
              <a:rPr lang="en-US" altLang="hu-HU" sz="1200">
                <a:solidFill>
                  <a:srgbClr val="B5A788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hu-HU" sz="1200">
              <a:solidFill>
                <a:srgbClr val="B5A788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725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4" y="1557754"/>
            <a:ext cx="48768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267" y="1557754"/>
            <a:ext cx="5400000" cy="3902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7749309" y="931886"/>
            <a:ext cx="3398982" cy="9233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hu-HU" dirty="0">
                <a:latin typeface="Bahnschrift" panose="020B0502040204020203" pitchFamily="34" charset="0"/>
              </a:rPr>
              <a:t>Pannonia /Danubius (fent)</a:t>
            </a:r>
          </a:p>
          <a:p>
            <a:pPr>
              <a:defRPr/>
            </a:pPr>
            <a:r>
              <a:rPr lang="hu-HU" dirty="0">
                <a:latin typeface="Bahnschrift" panose="020B0502040204020203" pitchFamily="34" charset="0"/>
              </a:rPr>
              <a:t>és Róma (</a:t>
            </a:r>
            <a:r>
              <a:rPr lang="hu-HU" dirty="0" smtClean="0">
                <a:latin typeface="Bahnschrift" panose="020B0502040204020203" pitchFamily="34" charset="0"/>
              </a:rPr>
              <a:t>középen)</a:t>
            </a:r>
            <a:endParaRPr lang="hu-HU" dirty="0">
              <a:latin typeface="Bahnschrift" panose="020B0502040204020203" pitchFamily="34" charset="0"/>
            </a:endParaRPr>
          </a:p>
          <a:p>
            <a:pPr>
              <a:defRPr/>
            </a:pPr>
            <a:r>
              <a:rPr lang="hu-HU" dirty="0" smtClean="0">
                <a:latin typeface="Bahnschrift" panose="020B0502040204020203" pitchFamily="34" charset="0"/>
              </a:rPr>
              <a:t>Észak-Afrika (alul)</a:t>
            </a:r>
            <a:endParaRPr lang="hu-HU" dirty="0"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76495" y="4312638"/>
            <a:ext cx="5487130" cy="16024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u-HU" altLang="hu-HU" sz="24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400" b="1" dirty="0">
                <a:solidFill>
                  <a:schemeClr val="bg1"/>
                </a:solidFill>
              </a:rPr>
              <a:t>„</a:t>
            </a:r>
            <a:r>
              <a:rPr lang="hu-HU" altLang="hu-HU" sz="2400" b="1" i="1" dirty="0">
                <a:solidFill>
                  <a:schemeClr val="bg1"/>
                </a:solidFill>
              </a:rPr>
              <a:t>Tabula </a:t>
            </a:r>
            <a:r>
              <a:rPr lang="hu-HU" altLang="hu-HU" sz="2400" b="1" i="1" dirty="0" err="1" smtClean="0">
                <a:solidFill>
                  <a:schemeClr val="bg1"/>
                </a:solidFill>
              </a:rPr>
              <a:t>Peutingeriana</a:t>
            </a:r>
            <a:r>
              <a:rPr lang="hu-HU" altLang="hu-HU" sz="2400" b="1" i="1" dirty="0" smtClean="0">
                <a:solidFill>
                  <a:schemeClr val="bg1"/>
                </a:solidFill>
              </a:rPr>
              <a:t>”</a:t>
            </a:r>
            <a:endParaRPr lang="hu-HU" altLang="hu-HU" sz="2400" b="1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hu-HU" sz="2400" dirty="0" smtClean="0">
                <a:solidFill>
                  <a:schemeClr val="bg1"/>
                </a:solidFill>
              </a:rPr>
              <a:t>7 </a:t>
            </a:r>
            <a:r>
              <a:rPr lang="hu-HU" sz="2400" dirty="0">
                <a:solidFill>
                  <a:schemeClr val="bg1"/>
                </a:solidFill>
              </a:rPr>
              <a:t>méter hosszúságú, 30 cm széles </a:t>
            </a:r>
            <a:r>
              <a:rPr lang="hu-HU" sz="2400" dirty="0" smtClean="0">
                <a:solidFill>
                  <a:schemeClr val="bg1"/>
                </a:solidFill>
              </a:rPr>
              <a:t>papirusztekercs</a:t>
            </a:r>
            <a:endParaRPr lang="hu-HU" sz="240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hu-HU" sz="2400" b="1" dirty="0" err="1" smtClean="0">
                <a:solidFill>
                  <a:schemeClr val="bg1"/>
                </a:solidFill>
              </a:rPr>
              <a:t>Agrippa</a:t>
            </a:r>
            <a:r>
              <a:rPr lang="hu-HU" sz="2400" dirty="0" smtClean="0">
                <a:solidFill>
                  <a:schemeClr val="bg1"/>
                </a:solidFill>
              </a:rPr>
              <a:t> nagy </a:t>
            </a:r>
            <a:r>
              <a:rPr lang="hu-HU" sz="2400" dirty="0" smtClean="0">
                <a:solidFill>
                  <a:schemeClr val="bg1"/>
                </a:solidFill>
              </a:rPr>
              <a:t>világtérképe? </a:t>
            </a:r>
            <a:r>
              <a:rPr lang="hu-HU" sz="2400" dirty="0" smtClean="0">
                <a:solidFill>
                  <a:schemeClr val="bg1"/>
                </a:solidFill>
              </a:rPr>
              <a:t>elveszett….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14338" name="Picture 2" descr="10 unique facts about the Pantheon you probably didn't know RomeCab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7267" y="3573908"/>
            <a:ext cx="4144174" cy="2735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06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Tabula </a:t>
            </a:r>
            <a:r>
              <a:rPr lang="hu-HU" dirty="0" err="1" smtClean="0"/>
              <a:t>Peutingeriana</a:t>
            </a:r>
            <a:r>
              <a:rPr lang="hu-HU" dirty="0" smtClean="0"/>
              <a:t> (4. / 12. </a:t>
            </a:r>
            <a:r>
              <a:rPr lang="hu-HU" dirty="0" err="1" smtClean="0"/>
              <a:t>szd</a:t>
            </a:r>
            <a:r>
              <a:rPr lang="hu-HU" dirty="0" smtClean="0"/>
              <a:t>.)</a:t>
            </a:r>
            <a:endParaRPr lang="hu-HU" dirty="0"/>
          </a:p>
        </p:txBody>
      </p:sp>
      <p:pic>
        <p:nvPicPr>
          <p:cNvPr id="5" name="Tartalom hely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0514" y="1279370"/>
            <a:ext cx="10171485" cy="4937137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19" y="2961933"/>
            <a:ext cx="3656391" cy="2053128"/>
          </a:xfrm>
        </p:spPr>
      </p:pic>
    </p:spTree>
    <p:extLst>
      <p:ext uri="{BB962C8B-B14F-4D97-AF65-F5344CB8AC3E}">
        <p14:creationId xmlns:p14="http://schemas.microsoft.com/office/powerpoint/2010/main" val="14123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OT- </a:t>
            </a:r>
            <a:r>
              <a:rPr lang="hu-HU" altLang="hu-HU" dirty="0"/>
              <a:t>térkép (</a:t>
            </a:r>
            <a:r>
              <a:rPr lang="hu-HU" altLang="hu-HU" i="1" dirty="0" err="1"/>
              <a:t>Orbis</a:t>
            </a:r>
            <a:r>
              <a:rPr lang="hu-HU" altLang="hu-HU" i="1" dirty="0"/>
              <a:t> Terrarum</a:t>
            </a:r>
            <a:r>
              <a:rPr lang="hu-HU" altLang="hu-HU" dirty="0"/>
              <a:t>)</a:t>
            </a:r>
            <a:endParaRPr lang="hu-HU" dirty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C58472E-53B4-438E-A50C-E0163165773D}" type="slidenum">
              <a:rPr lang="en-US" altLang="hu-HU" sz="1200">
                <a:solidFill>
                  <a:srgbClr val="B5A788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hu-HU" sz="1200">
              <a:solidFill>
                <a:srgbClr val="B5A788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3732" name="Oval 4"/>
          <p:cNvSpPr>
            <a:spLocks noChangeArrowheads="1"/>
          </p:cNvSpPr>
          <p:nvPr/>
        </p:nvSpPr>
        <p:spPr bwMode="auto">
          <a:xfrm>
            <a:off x="1145309" y="1413163"/>
            <a:ext cx="4500418" cy="4378037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1143211" y="3429001"/>
            <a:ext cx="4464415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 flipH="1">
            <a:off x="3321627" y="3444219"/>
            <a:ext cx="23068" cy="2346981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dirty="0" smtClean="0"/>
          </a:p>
          <a:p>
            <a:endParaRPr lang="hu-HU" dirty="0"/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1483719" y="4065487"/>
            <a:ext cx="11521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800">
                <a:latin typeface="Arial" panose="020B0604020202020204" pitchFamily="34" charset="0"/>
                <a:cs typeface="Arial" panose="020B0604020202020204" pitchFamily="34" charset="0"/>
              </a:rPr>
              <a:t>EURÓPA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3697713" y="4065487"/>
            <a:ext cx="12241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800"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2880839" y="2008087"/>
            <a:ext cx="9360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800">
                <a:latin typeface="Arial" panose="020B0604020202020204" pitchFamily="34" charset="0"/>
                <a:cs typeface="Arial" panose="020B0604020202020204" pitchFamily="34" charset="0"/>
              </a:rPr>
              <a:t>ÁZSIA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1145309" y="1447641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800" b="1" dirty="0">
                <a:solidFill>
                  <a:srgbClr val="FF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KELET = ORIENS = orientáció = </a:t>
            </a:r>
            <a:r>
              <a:rPr lang="hu-HU" altLang="hu-HU" sz="2400" b="1" dirty="0">
                <a:solidFill>
                  <a:srgbClr val="FF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tájékozódás</a:t>
            </a: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1504687" y="3074887"/>
            <a:ext cx="1512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Tanaisz/Don</a:t>
            </a: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3803265" y="3074887"/>
            <a:ext cx="17281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Vörös</a:t>
            </a:r>
            <a:r>
              <a:rPr lang="hu-HU" altLang="hu-HU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-tenger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 rot="16200000">
            <a:off x="2230385" y="4536159"/>
            <a:ext cx="18359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Földközi-tenger</a:t>
            </a:r>
          </a:p>
        </p:txBody>
      </p:sp>
      <p:sp>
        <p:nvSpPr>
          <p:cNvPr id="31759" name="Oval 15"/>
          <p:cNvSpPr>
            <a:spLocks noChangeArrowheads="1"/>
          </p:cNvSpPr>
          <p:nvPr/>
        </p:nvSpPr>
        <p:spPr bwMode="auto">
          <a:xfrm>
            <a:off x="3253813" y="3211573"/>
            <a:ext cx="144013" cy="14122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2594235" y="2784500"/>
            <a:ext cx="1607181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Jeruzsálem</a:t>
            </a: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6334846" y="1447641"/>
            <a:ext cx="0" cy="5155614"/>
          </a:xfrm>
          <a:prstGeom prst="straightConnector1">
            <a:avLst/>
          </a:prstGeom>
          <a:ln w="762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864946" y="4264428"/>
            <a:ext cx="9398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3,5</a:t>
            </a:r>
            <a:r>
              <a:rPr lang="hu-HU" altLang="hu-HU" sz="1800" b="1" dirty="0">
                <a:latin typeface="Verdana" panose="020B0604030504040204" pitchFamily="34" charset="0"/>
                <a:cs typeface="Arial" panose="020B0604020202020204" pitchFamily="34" charset="0"/>
              </a:rPr>
              <a:t> m </a:t>
            </a:r>
          </a:p>
        </p:txBody>
      </p:sp>
      <p:pic>
        <p:nvPicPr>
          <p:cNvPr id="13314" name="Picture 2" descr="https://www.medieval.eu/wp-content/uploads/Ebstorf-map-smal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4556" y="1331621"/>
            <a:ext cx="5522416" cy="5408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48" y="1374061"/>
            <a:ext cx="5629376" cy="430613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414093" y="5662001"/>
            <a:ext cx="3332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/>
              <a:t>Ungaria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38804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animBg="1" autoUpdateAnimBg="0"/>
      <p:bldP spid="73734" grpId="0" animBg="1" autoUpdateAnimBg="0"/>
      <p:bldP spid="73735" grpId="0" animBg="1" autoUpdateAnimBg="0"/>
      <p:bldP spid="73736" grpId="0" autoUpdateAnimBg="0"/>
      <p:bldP spid="73737" grpId="0" autoUpdateAnimBg="0"/>
      <p:bldP spid="73738" grpId="0" autoUpdateAnimBg="0"/>
      <p:bldP spid="73739" grpId="0" autoUpdateAnimBg="0"/>
      <p:bldP spid="73740" grpId="0" autoUpdateAnimBg="0"/>
      <p:bldP spid="73741" grpId="0" autoUpdateAnimBg="0"/>
      <p:bldP spid="73742" grpId="0" autoUpdateAnimBg="0"/>
      <p:bldP spid="73745" grpId="0" animBg="1" autoUpdateAnimBg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Angolszász világtérkép (1050 előtt)</a:t>
            </a:r>
            <a:endParaRPr lang="hu-HU" dirty="0"/>
          </a:p>
        </p:txBody>
      </p:sp>
      <p:pic>
        <p:nvPicPr>
          <p:cNvPr id="2052" name="Picture 4" descr="https://www.worldhistory.org/uploads/images/14124.png?v=1662861188-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758" y="1352870"/>
            <a:ext cx="3613785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worldhistory.org/uploads/images/14124.png?v=1662861188-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4113" y="1410828"/>
            <a:ext cx="6122127" cy="516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585373" y="3640308"/>
            <a:ext cx="1541417" cy="7052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313508" y="5652048"/>
            <a:ext cx="546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British Library, </a:t>
            </a:r>
            <a:r>
              <a:rPr lang="hu-HU" dirty="0" smtClean="0"/>
              <a:t>London, </a:t>
            </a:r>
            <a:r>
              <a:rPr lang="en-US" dirty="0" smtClean="0"/>
              <a:t>Cotton </a:t>
            </a:r>
            <a:r>
              <a:rPr lang="en-US" dirty="0"/>
              <a:t>Tiberius </a:t>
            </a:r>
            <a:r>
              <a:rPr lang="en-US" dirty="0" err="1"/>
              <a:t>B.v</a:t>
            </a:r>
            <a:r>
              <a:rPr lang="en-US" dirty="0"/>
              <a:t> (s.xi2/4</a:t>
            </a:r>
            <a:r>
              <a:rPr lang="en-US" dirty="0" smtClean="0"/>
              <a:t>)</a:t>
            </a:r>
            <a:r>
              <a:rPr lang="hu-HU" dirty="0" smtClean="0"/>
              <a:t>, 56v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9229114" y="441332"/>
            <a:ext cx="2511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„</a:t>
            </a:r>
            <a:r>
              <a:rPr lang="hu-HU" sz="2400" b="1" dirty="0" err="1" smtClean="0"/>
              <a:t>Hunorum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gens</a:t>
            </a:r>
            <a:r>
              <a:rPr lang="hu-HU" sz="2400" b="1" dirty="0" smtClean="0"/>
              <a:t> /</a:t>
            </a:r>
          </a:p>
          <a:p>
            <a:r>
              <a:rPr lang="hu-HU" sz="2400" b="1" dirty="0" smtClean="0"/>
              <a:t>Pannonia”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4954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smtClean="0">
                <a:effectLst/>
              </a:rPr>
              <a:t>Reneszánsz térképek: az újkor térképei</a:t>
            </a:r>
          </a:p>
        </p:txBody>
      </p:sp>
      <p:sp>
        <p:nvSpPr>
          <p:cNvPr id="3277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6900" indent="-514350">
              <a:buFont typeface="Arial Unicode MS" pitchFamily="34" charset="-128"/>
              <a:buAutoNum type="arabicPeriod"/>
            </a:pPr>
            <a:r>
              <a:rPr lang="hu-HU" altLang="hu-HU" b="1" smtClean="0"/>
              <a:t>Ptolemaiosz</a:t>
            </a:r>
            <a:r>
              <a:rPr lang="hu-HU" altLang="hu-HU" smtClean="0"/>
              <a:t> újrafelfedezése (15. szd.)</a:t>
            </a:r>
          </a:p>
          <a:p>
            <a:pPr marL="596900" indent="-514350">
              <a:buFont typeface="Arial Unicode MS" pitchFamily="34" charset="-128"/>
              <a:buAutoNum type="arabicPeriod"/>
            </a:pPr>
            <a:r>
              <a:rPr lang="hu-HU" altLang="hu-HU" smtClean="0"/>
              <a:t>Nagy földrajzi </a:t>
            </a:r>
            <a:r>
              <a:rPr lang="hu-HU" altLang="hu-HU" b="1" smtClean="0"/>
              <a:t>felfedezések</a:t>
            </a:r>
            <a:r>
              <a:rPr lang="hu-HU" altLang="hu-HU" smtClean="0"/>
              <a:t> (Kolumbusz)</a:t>
            </a:r>
          </a:p>
          <a:p>
            <a:pPr marL="596900" indent="-514350">
              <a:buFont typeface="Arial Unicode MS" pitchFamily="34" charset="-128"/>
              <a:buAutoNum type="arabicPeriod"/>
            </a:pPr>
            <a:r>
              <a:rPr lang="hu-HU" altLang="hu-HU" b="1" smtClean="0"/>
              <a:t>Regionális</a:t>
            </a:r>
            <a:r>
              <a:rPr lang="hu-HU" altLang="hu-HU" smtClean="0"/>
              <a:t> térképek (korográfia –</a:t>
            </a:r>
          </a:p>
          <a:p>
            <a:pPr marL="596900" indent="-514350">
              <a:buFont typeface="Arial Unicode MS" pitchFamily="34" charset="-128"/>
              <a:buAutoNum type="arabicPeriod"/>
            </a:pPr>
            <a:r>
              <a:rPr lang="hu-HU" altLang="hu-HU" b="1" smtClean="0"/>
              <a:t>Nyomtatott</a:t>
            </a:r>
            <a:r>
              <a:rPr lang="hu-HU" altLang="hu-HU" smtClean="0"/>
              <a:t> térképek (</a:t>
            </a:r>
            <a:r>
              <a:rPr lang="hu-HU" altLang="hu-HU" b="1" smtClean="0"/>
              <a:t>1472</a:t>
            </a:r>
            <a:r>
              <a:rPr lang="hu-HU" altLang="hu-HU" smtClean="0"/>
              <a:t>-)</a:t>
            </a:r>
          </a:p>
        </p:txBody>
      </p:sp>
      <p:sp>
        <p:nvSpPr>
          <p:cNvPr id="32772" name="Dia számának hely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450FD59-5BCF-4F95-ADD1-37D7F9C32B8C}" type="slidenum">
              <a:rPr lang="en-US" altLang="hu-HU" sz="1200">
                <a:solidFill>
                  <a:srgbClr val="B5A788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hu-HU" sz="1200">
              <a:solidFill>
                <a:srgbClr val="B5A788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277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4903" y="3182387"/>
            <a:ext cx="2779986" cy="27799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162" y="3646983"/>
            <a:ext cx="3146268" cy="2315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303" y="3733423"/>
            <a:ext cx="3427150" cy="21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Portolán térképek: hajózás, kereskedelem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70389"/>
            <a:ext cx="4636557" cy="343095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557" y="1318408"/>
            <a:ext cx="7549044" cy="465268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97565" y="5357245"/>
            <a:ext cx="388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Angelino</a:t>
            </a:r>
            <a:r>
              <a:rPr lang="hu-HU" dirty="0" smtClean="0"/>
              <a:t> </a:t>
            </a:r>
            <a:r>
              <a:rPr lang="hu-HU" dirty="0" err="1" smtClean="0"/>
              <a:t>Dalorto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hu-HU" dirty="0" smtClean="0"/>
              <a:t> </a:t>
            </a:r>
            <a:r>
              <a:rPr lang="hu-HU" dirty="0" smtClean="0"/>
              <a:t>Genova, </a:t>
            </a:r>
            <a:r>
              <a:rPr lang="hu-HU" dirty="0" smtClean="0"/>
              <a:t>1339)</a:t>
            </a:r>
            <a:endParaRPr lang="hu-HU" dirty="0" smtClean="0"/>
          </a:p>
          <a:p>
            <a:r>
              <a:rPr lang="hu-HU" i="1" dirty="0" err="1" smtClean="0"/>
              <a:t>Ungaria</a:t>
            </a:r>
            <a:r>
              <a:rPr lang="hu-HU" i="1" dirty="0" smtClean="0"/>
              <a:t> – </a:t>
            </a:r>
            <a:r>
              <a:rPr lang="hu-HU" i="1" dirty="0" err="1" smtClean="0"/>
              <a:t>Regio</a:t>
            </a:r>
            <a:r>
              <a:rPr lang="hu-HU" i="1" dirty="0" smtClean="0"/>
              <a:t> </a:t>
            </a:r>
            <a:r>
              <a:rPr lang="hu-HU" i="1" dirty="0" err="1" smtClean="0"/>
              <a:t>Septem</a:t>
            </a:r>
            <a:r>
              <a:rPr lang="hu-HU" i="1" dirty="0" smtClean="0"/>
              <a:t> </a:t>
            </a:r>
            <a:r>
              <a:rPr lang="hu-HU" i="1" dirty="0" err="1" smtClean="0"/>
              <a:t>Castra</a:t>
            </a:r>
            <a:r>
              <a:rPr lang="hu-HU" i="1" dirty="0" smtClean="0"/>
              <a:t>/ </a:t>
            </a:r>
            <a:r>
              <a:rPr lang="hu-HU" b="1" i="1" dirty="0" err="1" smtClean="0"/>
              <a:t>Erguiul</a:t>
            </a:r>
            <a:endParaRPr lang="hu-HU" b="1" i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8269014" y="883540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</a:rPr>
              <a:t>DÉL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177048" y="5449577"/>
            <a:ext cx="97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</a:rPr>
              <a:t>ÉSZAK</a:t>
            </a:r>
            <a:endParaRPr lang="hu-H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Újvilág, Amerika: 1507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24" y="1394729"/>
            <a:ext cx="9775731" cy="5448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6044" y="60377"/>
            <a:ext cx="2225956" cy="323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zövegdoboz 7"/>
          <p:cNvSpPr txBox="1"/>
          <p:nvPr/>
        </p:nvSpPr>
        <p:spPr>
          <a:xfrm>
            <a:off x="1380779" y="6325472"/>
            <a:ext cx="4434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i="1" dirty="0" smtClean="0"/>
              <a:t>AMERICA</a:t>
            </a:r>
            <a:r>
              <a:rPr lang="hu-HU" dirty="0" smtClean="0"/>
              <a:t>: </a:t>
            </a:r>
            <a:r>
              <a:rPr lang="hu-HU" dirty="0" err="1" smtClean="0"/>
              <a:t>Waldseemüller</a:t>
            </a:r>
            <a:r>
              <a:rPr lang="hu-HU" dirty="0" smtClean="0"/>
              <a:t> </a:t>
            </a:r>
            <a:r>
              <a:rPr lang="hu-HU" dirty="0"/>
              <a:t>és </a:t>
            </a:r>
            <a:r>
              <a:rPr lang="hu-HU" dirty="0" err="1" smtClean="0"/>
              <a:t>Ringmann</a:t>
            </a:r>
            <a:endParaRPr lang="hu-HU" dirty="0"/>
          </a:p>
        </p:txBody>
      </p:sp>
      <p:pic>
        <p:nvPicPr>
          <p:cNvPr id="5122" name="Picture 2" descr="undefin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7660" y="3476745"/>
            <a:ext cx="2002723" cy="3161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2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44" y="0"/>
            <a:ext cx="9144000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5597996" y="5806734"/>
            <a:ext cx="640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AMERICA: </a:t>
            </a:r>
            <a:r>
              <a:rPr lang="hu-HU" dirty="0" err="1" smtClean="0"/>
              <a:t>Amerigo</a:t>
            </a:r>
            <a:r>
              <a:rPr lang="hu-HU" dirty="0" smtClean="0"/>
              <a:t> Vespucci  – </a:t>
            </a:r>
            <a:r>
              <a:rPr lang="hu-HU" dirty="0" err="1" smtClean="0"/>
              <a:t>Emericus</a:t>
            </a:r>
            <a:r>
              <a:rPr lang="hu-HU" dirty="0" smtClean="0"/>
              <a:t> – Szent  Imre herceg 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1927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a térkép</a:t>
            </a:r>
            <a:r>
              <a:rPr lang="hu-HU" dirty="0" smtClean="0"/>
              <a:t>?</a:t>
            </a:r>
            <a:endParaRPr lang="hu-HU" altLang="hu-HU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20073" y="1557754"/>
            <a:ext cx="10039927" cy="43513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altLang="hu-HU" sz="2400" dirty="0" smtClean="0">
                <a:cs typeface="Arial" panose="020B0604020202020204" pitchFamily="34" charset="0"/>
              </a:rPr>
              <a:t>ICA (1973) </a:t>
            </a:r>
            <a:r>
              <a:rPr lang="hu-HU" altLang="hu-HU" sz="2400" dirty="0">
                <a:cs typeface="Arial" panose="020B0604020202020204" pitchFamily="34" charset="0"/>
              </a:rPr>
              <a:t>szakmai definíció </a:t>
            </a:r>
            <a:r>
              <a:rPr lang="hu-HU" altLang="hu-HU" sz="2400" dirty="0" smtClean="0">
                <a:cs typeface="Arial" panose="020B0604020202020204" pitchFamily="34" charset="0"/>
              </a:rPr>
              <a:t>? </a:t>
            </a:r>
            <a:r>
              <a:rPr lang="hu-HU" altLang="hu-HU" sz="2400" dirty="0">
                <a:cs typeface="Arial" panose="020B0604020202020204" pitchFamily="34" charset="0"/>
              </a:rPr>
              <a:t>(</a:t>
            </a:r>
            <a:r>
              <a:rPr lang="hu-HU" altLang="hu-HU" sz="2400" b="1" dirty="0">
                <a:cs typeface="Arial" panose="020B0604020202020204" pitchFamily="34" charset="0"/>
              </a:rPr>
              <a:t>nehézségek:</a:t>
            </a:r>
            <a:r>
              <a:rPr lang="hu-HU" altLang="hu-HU" sz="2400" dirty="0">
                <a:cs typeface="Arial" panose="020B0604020202020204" pitchFamily="34" charset="0"/>
              </a:rPr>
              <a:t> a leírás csak a topográfiai térképekre illik - hogyan értsük pl. a méretarányt? </a:t>
            </a:r>
          </a:p>
          <a:p>
            <a:pPr>
              <a:lnSpc>
                <a:spcPct val="90000"/>
              </a:lnSpc>
            </a:pPr>
            <a:r>
              <a:rPr lang="hu-HU" altLang="hu-HU" sz="2400" b="1" dirty="0" smtClean="0">
                <a:cs typeface="Arial" panose="020B0604020202020204" pitchFamily="34" charset="0"/>
              </a:rPr>
              <a:t>Változó</a:t>
            </a:r>
            <a:r>
              <a:rPr lang="hu-HU" altLang="hu-HU" sz="2400" dirty="0" smtClean="0">
                <a:cs typeface="Arial" panose="020B0604020202020204" pitchFamily="34" charset="0"/>
              </a:rPr>
              <a:t> </a:t>
            </a:r>
            <a:r>
              <a:rPr lang="hu-HU" altLang="hu-HU" sz="2400" dirty="0">
                <a:cs typeface="Arial" panose="020B0604020202020204" pitchFamily="34" charset="0"/>
              </a:rPr>
              <a:t>térképfogalom (korszak-kultúra-függő</a:t>
            </a:r>
            <a:r>
              <a:rPr lang="hu-HU" altLang="hu-HU" sz="2400" dirty="0" smtClean="0">
                <a:cs typeface="Arial" panose="020B0604020202020204" pitchFamily="34" charset="0"/>
              </a:rPr>
              <a:t>)?</a:t>
            </a:r>
          </a:p>
          <a:p>
            <a:pPr>
              <a:lnSpc>
                <a:spcPct val="90000"/>
              </a:lnSpc>
            </a:pPr>
            <a:r>
              <a:rPr lang="hu-HU" altLang="hu-HU" sz="2400" b="1" dirty="0" smtClean="0">
                <a:cs typeface="Arial" panose="020B0604020202020204" pitchFamily="34" charset="0"/>
              </a:rPr>
              <a:t>Térkép (</a:t>
            </a:r>
            <a:r>
              <a:rPr lang="hu-HU" altLang="hu-HU" sz="2400" b="1" dirty="0" err="1" smtClean="0">
                <a:cs typeface="Arial" panose="020B0604020202020204" pitchFamily="34" charset="0"/>
              </a:rPr>
              <a:t>carta</a:t>
            </a:r>
            <a:r>
              <a:rPr lang="hu-HU" altLang="hu-HU" sz="2400" b="1" dirty="0" smtClean="0">
                <a:cs typeface="Arial" panose="020B0604020202020204" pitchFamily="34" charset="0"/>
              </a:rPr>
              <a:t>, mappa…)  - kartográfia (19. század)</a:t>
            </a:r>
            <a:endParaRPr lang="hu-HU" altLang="hu-HU" sz="24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400" b="1" dirty="0" smtClean="0">
                <a:cs typeface="Arial" panose="020B0604020202020204" pitchFamily="34" charset="0"/>
              </a:rPr>
              <a:t>Egy </a:t>
            </a:r>
            <a:r>
              <a:rPr lang="hu-HU" altLang="hu-HU" sz="2400" b="1" dirty="0">
                <a:cs typeface="Arial" panose="020B0604020202020204" pitchFamily="34" charset="0"/>
              </a:rPr>
              <a:t>alternatív meghatározás: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hu-HU" b="1" dirty="0" smtClean="0">
                <a:cs typeface="Arial" panose="020B0604020202020204" pitchFamily="34" charset="0"/>
              </a:rPr>
              <a:t>"A </a:t>
            </a:r>
            <a:r>
              <a:rPr lang="en-US" altLang="hu-HU" b="1" dirty="0" err="1" smtClean="0">
                <a:cs typeface="Arial" panose="020B0604020202020204" pitchFamily="34" charset="0"/>
              </a:rPr>
              <a:t>térképek</a:t>
            </a:r>
            <a:r>
              <a:rPr lang="en-US" altLang="hu-HU" b="1" dirty="0" smtClean="0">
                <a:cs typeface="Arial" panose="020B0604020202020204" pitchFamily="34" charset="0"/>
              </a:rPr>
              <a:t> </a:t>
            </a:r>
            <a:r>
              <a:rPr lang="en-US" altLang="hu-HU" b="1" dirty="0" err="1" smtClean="0">
                <a:cs typeface="Arial" panose="020B0604020202020204" pitchFamily="34" charset="0"/>
              </a:rPr>
              <a:t>grafikus</a:t>
            </a:r>
            <a:r>
              <a:rPr lang="en-US" altLang="hu-HU" b="1" dirty="0" smtClean="0">
                <a:cs typeface="Arial" panose="020B0604020202020204" pitchFamily="34" charset="0"/>
              </a:rPr>
              <a:t> </a:t>
            </a:r>
            <a:r>
              <a:rPr lang="en-US" altLang="hu-HU" b="1" dirty="0" err="1" smtClean="0">
                <a:cs typeface="Arial" panose="020B0604020202020204" pitchFamily="34" charset="0"/>
              </a:rPr>
              <a:t>ábrázolások</a:t>
            </a:r>
            <a:r>
              <a:rPr lang="en-US" altLang="hu-HU" b="1" dirty="0" smtClean="0">
                <a:cs typeface="Arial" panose="020B0604020202020204" pitchFamily="34" charset="0"/>
              </a:rPr>
              <a:t>, </a:t>
            </a:r>
            <a:r>
              <a:rPr lang="en-US" altLang="hu-HU" b="1" dirty="0" err="1" smtClean="0">
                <a:cs typeface="Arial" panose="020B0604020202020204" pitchFamily="34" charset="0"/>
              </a:rPr>
              <a:t>amelyek</a:t>
            </a:r>
            <a:r>
              <a:rPr lang="en-US" altLang="hu-HU" b="1" dirty="0" smtClean="0">
                <a:cs typeface="Arial" panose="020B0604020202020204" pitchFamily="34" charset="0"/>
              </a:rPr>
              <a:t> </a:t>
            </a:r>
            <a:r>
              <a:rPr lang="en-US" altLang="hu-HU" b="1" dirty="0" err="1" smtClean="0">
                <a:cs typeface="Arial" panose="020B0604020202020204" pitchFamily="34" charset="0"/>
              </a:rPr>
              <a:t>lehet</a:t>
            </a:r>
            <a:r>
              <a:rPr lang="hu-HU" altLang="hu-HU" b="1" dirty="0" smtClean="0">
                <a:cs typeface="Arial" panose="020B0604020202020204" pitchFamily="34" charset="0"/>
              </a:rPr>
              <a:t>ő</a:t>
            </a:r>
            <a:r>
              <a:rPr lang="en-US" altLang="hu-HU" b="1" dirty="0" err="1" smtClean="0">
                <a:cs typeface="Arial" panose="020B0604020202020204" pitchFamily="34" charset="0"/>
              </a:rPr>
              <a:t>vé</a:t>
            </a:r>
            <a:r>
              <a:rPr lang="en-US" altLang="hu-HU" b="1" dirty="0" smtClean="0">
                <a:cs typeface="Arial" panose="020B0604020202020204" pitchFamily="34" charset="0"/>
              </a:rPr>
              <a:t> </a:t>
            </a:r>
            <a:r>
              <a:rPr lang="en-US" altLang="hu-HU" b="1" dirty="0" err="1" smtClean="0">
                <a:cs typeface="Arial" panose="020B0604020202020204" pitchFamily="34" charset="0"/>
              </a:rPr>
              <a:t>teszik</a:t>
            </a:r>
            <a:r>
              <a:rPr lang="en-US" altLang="hu-HU" b="1" dirty="0" smtClean="0">
                <a:cs typeface="Arial" panose="020B0604020202020204" pitchFamily="34" charset="0"/>
              </a:rPr>
              <a:t> a </a:t>
            </a:r>
            <a:r>
              <a:rPr lang="en-US" altLang="hu-HU" b="1" dirty="0" err="1" smtClean="0">
                <a:cs typeface="Arial" panose="020B0604020202020204" pitchFamily="34" charset="0"/>
              </a:rPr>
              <a:t>dolgok</a:t>
            </a:r>
            <a:r>
              <a:rPr lang="en-US" altLang="hu-HU" b="1" dirty="0" smtClean="0">
                <a:cs typeface="Arial" panose="020B0604020202020204" pitchFamily="34" charset="0"/>
              </a:rPr>
              <a:t>, </a:t>
            </a:r>
            <a:r>
              <a:rPr lang="en-US" altLang="hu-HU" b="1" dirty="0" err="1" smtClean="0">
                <a:cs typeface="Arial" panose="020B0604020202020204" pitchFamily="34" charset="0"/>
              </a:rPr>
              <a:t>fogalmak</a:t>
            </a:r>
            <a:r>
              <a:rPr lang="en-US" altLang="hu-HU" b="1" dirty="0" smtClean="0">
                <a:cs typeface="Arial" panose="020B0604020202020204" pitchFamily="34" charset="0"/>
              </a:rPr>
              <a:t>, </a:t>
            </a:r>
            <a:r>
              <a:rPr lang="en-US" altLang="hu-HU" b="1" dirty="0" err="1" smtClean="0">
                <a:cs typeface="Arial" panose="020B0604020202020204" pitchFamily="34" charset="0"/>
              </a:rPr>
              <a:t>állapotok</a:t>
            </a:r>
            <a:r>
              <a:rPr lang="en-US" altLang="hu-HU" b="1" dirty="0" smtClean="0">
                <a:cs typeface="Arial" panose="020B0604020202020204" pitchFamily="34" charset="0"/>
              </a:rPr>
              <a:t>, </a:t>
            </a:r>
            <a:r>
              <a:rPr lang="en-US" altLang="hu-HU" b="1" dirty="0" err="1" smtClean="0">
                <a:cs typeface="Arial" panose="020B0604020202020204" pitchFamily="34" charset="0"/>
              </a:rPr>
              <a:t>folyamatok</a:t>
            </a:r>
            <a:r>
              <a:rPr lang="en-US" altLang="hu-HU" b="1" dirty="0" smtClean="0">
                <a:cs typeface="Arial" panose="020B0604020202020204" pitchFamily="34" charset="0"/>
              </a:rPr>
              <a:t> </a:t>
            </a:r>
            <a:r>
              <a:rPr lang="en-US" altLang="hu-HU" b="1" dirty="0" err="1" smtClean="0">
                <a:cs typeface="Arial" panose="020B0604020202020204" pitchFamily="34" charset="0"/>
              </a:rPr>
              <a:t>vagy</a:t>
            </a:r>
            <a:r>
              <a:rPr lang="en-US" altLang="hu-HU" b="1" dirty="0" smtClean="0">
                <a:cs typeface="Arial" panose="020B0604020202020204" pitchFamily="34" charset="0"/>
              </a:rPr>
              <a:t> </a:t>
            </a:r>
            <a:r>
              <a:rPr lang="en-US" altLang="hu-HU" b="1" dirty="0" err="1" smtClean="0">
                <a:cs typeface="Arial" panose="020B0604020202020204" pitchFamily="34" charset="0"/>
              </a:rPr>
              <a:t>események</a:t>
            </a:r>
            <a:r>
              <a:rPr lang="en-US" altLang="hu-HU" b="1" dirty="0" smtClean="0">
                <a:cs typeface="Arial" panose="020B0604020202020204" pitchFamily="34" charset="0"/>
              </a:rPr>
              <a:t> </a:t>
            </a:r>
            <a:r>
              <a:rPr lang="en-US" altLang="hu-HU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térbeli</a:t>
            </a:r>
            <a:r>
              <a:rPr lang="en-US" altLang="hu-HU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hu-HU" altLang="hu-HU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</a:t>
            </a:r>
            <a:r>
              <a:rPr lang="en-US" altLang="hu-HU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egértését</a:t>
            </a:r>
            <a:r>
              <a:rPr lang="hu-HU" altLang="hu-HU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hu-HU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az</a:t>
            </a:r>
            <a:r>
              <a:rPr lang="en-US" altLang="hu-HU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hu-HU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emberi</a:t>
            </a:r>
            <a:r>
              <a:rPr lang="en-US" altLang="hu-HU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hu-HU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világban</a:t>
            </a:r>
            <a:r>
              <a:rPr lang="en-US" altLang="hu-HU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hu-HU" b="1" dirty="0" smtClean="0">
                <a:cs typeface="Arial" panose="020B0604020202020204" pitchFamily="34" charset="0"/>
              </a:rPr>
              <a:t>." </a:t>
            </a:r>
            <a:endParaRPr lang="hu-HU" altLang="hu-HU" sz="2400" b="1" i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hu-HU" sz="2400" dirty="0" smtClean="0">
                <a:cs typeface="Arial" panose="020B0604020202020204" pitchFamily="34" charset="0"/>
              </a:rPr>
              <a:t>Harley</a:t>
            </a:r>
            <a:r>
              <a:rPr lang="hu-HU" altLang="hu-HU" sz="2400" dirty="0" smtClean="0">
                <a:cs typeface="Arial" panose="020B0604020202020204" pitchFamily="34" charset="0"/>
              </a:rPr>
              <a:t> - </a:t>
            </a:r>
            <a:r>
              <a:rPr lang="en-US" altLang="hu-HU" sz="2400" dirty="0" smtClean="0">
                <a:cs typeface="Arial" panose="020B0604020202020204" pitchFamily="34" charset="0"/>
              </a:rPr>
              <a:t>Woodward</a:t>
            </a:r>
            <a:r>
              <a:rPr lang="hu-HU" altLang="hu-HU" sz="2400" dirty="0">
                <a:cs typeface="Arial" panose="020B0604020202020204" pitchFamily="34" charset="0"/>
              </a:rPr>
              <a:t>:</a:t>
            </a:r>
            <a:r>
              <a:rPr lang="hu-HU" altLang="hu-HU" sz="2400" i="1" dirty="0">
                <a:cs typeface="Arial" panose="020B0604020202020204" pitchFamily="34" charset="0"/>
              </a:rPr>
              <a:t> The </a:t>
            </a:r>
            <a:r>
              <a:rPr lang="hu-HU" altLang="hu-HU" sz="2400" i="1" dirty="0" err="1">
                <a:cs typeface="Arial" panose="020B0604020202020204" pitchFamily="34" charset="0"/>
              </a:rPr>
              <a:t>History</a:t>
            </a:r>
            <a:r>
              <a:rPr lang="hu-HU" altLang="hu-HU" sz="2400" i="1" dirty="0">
                <a:cs typeface="Arial" panose="020B0604020202020204" pitchFamily="34" charset="0"/>
              </a:rPr>
              <a:t> of </a:t>
            </a:r>
            <a:r>
              <a:rPr lang="hu-HU" altLang="hu-HU" sz="2400" i="1" dirty="0" err="1">
                <a:cs typeface="Arial" panose="020B0604020202020204" pitchFamily="34" charset="0"/>
              </a:rPr>
              <a:t>Cartography</a:t>
            </a:r>
            <a:r>
              <a:rPr lang="hu-HU" altLang="hu-HU" sz="2400" i="1" dirty="0">
                <a:cs typeface="Arial" panose="020B0604020202020204" pitchFamily="34" charset="0"/>
              </a:rPr>
              <a:t>,</a:t>
            </a:r>
            <a:r>
              <a:rPr lang="en-US" altLang="hu-HU" sz="2400" dirty="0">
                <a:cs typeface="Arial" panose="020B0604020202020204" pitchFamily="34" charset="0"/>
              </a:rPr>
              <a:t> </a:t>
            </a:r>
            <a:r>
              <a:rPr lang="hu-HU" altLang="hu-HU" sz="2400" dirty="0" err="1" smtClean="0">
                <a:cs typeface="Arial" panose="020B0604020202020204" pitchFamily="34" charset="0"/>
              </a:rPr>
              <a:t>Vol</a:t>
            </a:r>
            <a:r>
              <a:rPr lang="hu-HU" altLang="hu-HU" sz="2400" dirty="0" smtClean="0">
                <a:cs typeface="Arial" panose="020B0604020202020204" pitchFamily="34" charset="0"/>
              </a:rPr>
              <a:t>. I, </a:t>
            </a:r>
            <a:r>
              <a:rPr lang="en-US" altLang="hu-HU" sz="2400" dirty="0" smtClean="0">
                <a:cs typeface="Arial" panose="020B0604020202020204" pitchFamily="34" charset="0"/>
              </a:rPr>
              <a:t>1987</a:t>
            </a:r>
            <a:endParaRPr lang="hu-HU" altLang="hu-HU" sz="24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hu-HU" altLang="hu-HU" sz="24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hu-HU" altLang="hu-HU" sz="2400" dirty="0">
              <a:cs typeface="Arial" panose="020B0604020202020204" pitchFamily="34" charset="0"/>
            </a:endParaRPr>
          </a:p>
        </p:txBody>
      </p:sp>
      <p:pic>
        <p:nvPicPr>
          <p:cNvPr id="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9168" y="723523"/>
            <a:ext cx="23050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47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74" y="1543664"/>
            <a:ext cx="3537652" cy="4193084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smtClean="0"/>
              <a:t>„Lázár-térkép”, </a:t>
            </a:r>
            <a:r>
              <a:rPr lang="hu-HU" dirty="0" smtClean="0"/>
              <a:t>1528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077" y="74431"/>
            <a:ext cx="4681728" cy="666597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404" y="1543664"/>
            <a:ext cx="3060192" cy="19812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Téglalap 9"/>
          <p:cNvSpPr/>
          <p:nvPr/>
        </p:nvSpPr>
        <p:spPr>
          <a:xfrm>
            <a:off x="8886120" y="3274142"/>
            <a:ext cx="794925" cy="501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3879255" y="3666228"/>
            <a:ext cx="3313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kéziratos térkép készítője: </a:t>
            </a:r>
          </a:p>
          <a:p>
            <a:r>
              <a:rPr lang="hu-HU" b="1" i="1" dirty="0" err="1" smtClean="0"/>
              <a:t>Lazarus</a:t>
            </a:r>
            <a:r>
              <a:rPr lang="hu-HU" b="1" i="1" dirty="0" smtClean="0"/>
              <a:t> </a:t>
            </a:r>
            <a:r>
              <a:rPr lang="hu-HU" b="1" i="1" dirty="0" err="1" smtClean="0"/>
              <a:t>Secretarius</a:t>
            </a:r>
            <a:r>
              <a:rPr lang="hu-HU" b="1" i="1" dirty="0" smtClean="0"/>
              <a:t> </a:t>
            </a:r>
            <a:r>
              <a:rPr lang="hu-HU" dirty="0" smtClean="0"/>
              <a:t>– NEM Lázár Deák</a:t>
            </a:r>
          </a:p>
          <a:p>
            <a:r>
              <a:rPr lang="hu-HU" dirty="0" smtClean="0"/>
              <a:t>Nyomtatott változat: Bécs – </a:t>
            </a:r>
            <a:r>
              <a:rPr lang="hu-HU" dirty="0" err="1" smtClean="0"/>
              <a:t>Ingolstadt</a:t>
            </a:r>
            <a:r>
              <a:rPr lang="hu-HU" dirty="0" smtClean="0"/>
              <a:t> (1528)</a:t>
            </a:r>
          </a:p>
          <a:p>
            <a:r>
              <a:rPr lang="hu-HU" dirty="0" err="1" smtClean="0"/>
              <a:t>Cuspinianus</a:t>
            </a:r>
            <a:r>
              <a:rPr lang="hu-HU" dirty="0" smtClean="0"/>
              <a:t>, </a:t>
            </a:r>
            <a:r>
              <a:rPr lang="hu-HU" dirty="0" err="1" smtClean="0"/>
              <a:t>Tannstetter</a:t>
            </a:r>
            <a:r>
              <a:rPr lang="hu-HU" dirty="0" smtClean="0"/>
              <a:t>, </a:t>
            </a:r>
            <a:r>
              <a:rPr lang="hu-HU" dirty="0" err="1" smtClean="0"/>
              <a:t>Apianus</a:t>
            </a:r>
            <a:endParaRPr lang="hu-HU" dirty="0" smtClean="0"/>
          </a:p>
          <a:p>
            <a:r>
              <a:rPr lang="hu-HU" dirty="0" smtClean="0"/>
              <a:t>Habsburg – </a:t>
            </a:r>
            <a:endParaRPr lang="hu-HU" dirty="0" smtClean="0"/>
          </a:p>
          <a:p>
            <a:r>
              <a:rPr lang="hu-HU" dirty="0" smtClean="0"/>
              <a:t>keresztény </a:t>
            </a:r>
            <a:r>
              <a:rPr lang="hu-HU" dirty="0" smtClean="0"/>
              <a:t>terület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32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hu-HU" dirty="0" smtClean="0"/>
              <a:t>1532, Bázel / 1546 (?) Brassó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hu-HU" dirty="0" smtClean="0"/>
              <a:t>1542, Brassó</a:t>
            </a:r>
            <a:endParaRPr 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Honterus</a:t>
            </a:r>
            <a:r>
              <a:rPr lang="hu-HU" dirty="0" smtClean="0"/>
              <a:t> : </a:t>
            </a:r>
            <a:r>
              <a:rPr lang="hu-HU" dirty="0" err="1" smtClean="0"/>
              <a:t>Transylvania</a:t>
            </a:r>
            <a:r>
              <a:rPr lang="hu-HU" dirty="0" smtClean="0"/>
              <a:t> - </a:t>
            </a:r>
            <a:r>
              <a:rPr lang="hu-HU" dirty="0" err="1" smtClean="0"/>
              <a:t>Sybemburgen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28" y="2100596"/>
            <a:ext cx="4532384" cy="359396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29" y="2039470"/>
            <a:ext cx="5681662" cy="37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1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9861"/>
            <a:ext cx="12264637" cy="676680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20040" y="6089904"/>
            <a:ext cx="2432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Wolfgang </a:t>
            </a:r>
            <a:r>
              <a:rPr lang="hu-HU" dirty="0" err="1" smtClean="0"/>
              <a:t>Lazius</a:t>
            </a:r>
            <a:r>
              <a:rPr lang="hu-HU" dirty="0" smtClean="0"/>
              <a:t>, 1556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451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Lazius</a:t>
            </a:r>
            <a:r>
              <a:rPr lang="hu-HU" dirty="0" smtClean="0"/>
              <a:t>, 1570</a:t>
            </a:r>
            <a:endParaRPr lang="hu-HU" dirty="0"/>
          </a:p>
        </p:txBody>
      </p:sp>
      <p:pic>
        <p:nvPicPr>
          <p:cNvPr id="3074" name="Picture 2" descr="https://storage.googleapis.com/raremaps/img/xlarge/7049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9376" y="316243"/>
            <a:ext cx="8807134" cy="634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88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345" y="468380"/>
            <a:ext cx="10515600" cy="844012"/>
          </a:xfrm>
        </p:spPr>
        <p:txBody>
          <a:bodyPr/>
          <a:lstStyle/>
          <a:p>
            <a:r>
              <a:rPr lang="hu-HU" dirty="0" err="1" smtClean="0"/>
              <a:t>Zsámboky</a:t>
            </a:r>
            <a:r>
              <a:rPr lang="hu-HU" dirty="0" smtClean="0"/>
              <a:t>, 1571/79</a:t>
            </a:r>
            <a:endParaRPr lang="hu-HU" dirty="0"/>
          </a:p>
        </p:txBody>
      </p:sp>
      <p:pic>
        <p:nvPicPr>
          <p:cNvPr id="4098" name="Picture 2" descr="File:János Zsámboky, Ungariae Loca Praecipua (FL35073067 2535203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68" t="2736" r="2283" b="3916"/>
          <a:stretch/>
        </p:blipFill>
        <p:spPr bwMode="auto">
          <a:xfrm>
            <a:off x="3473303" y="85061"/>
            <a:ext cx="8718697" cy="662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Balaton: </a:t>
            </a:r>
            <a:r>
              <a:rPr lang="hu-HU" dirty="0" err="1" smtClean="0"/>
              <a:t>Lazius</a:t>
            </a:r>
            <a:r>
              <a:rPr lang="hu-HU" dirty="0"/>
              <a:t> </a:t>
            </a:r>
            <a:r>
              <a:rPr lang="hu-HU" dirty="0" smtClean="0"/>
              <a:t>- </a:t>
            </a:r>
            <a:r>
              <a:rPr lang="hu-HU" dirty="0" err="1" smtClean="0"/>
              <a:t>Ortelius</a:t>
            </a:r>
            <a:r>
              <a:rPr lang="hu-HU" dirty="0" smtClean="0"/>
              <a:t>  </a:t>
            </a:r>
            <a:r>
              <a:rPr lang="hu-HU" dirty="0" smtClean="0"/>
              <a:t>/ </a:t>
            </a:r>
            <a:r>
              <a:rPr lang="hu-HU" dirty="0" smtClean="0"/>
              <a:t>és  </a:t>
            </a:r>
            <a:r>
              <a:rPr lang="hu-HU" dirty="0" err="1" smtClean="0"/>
              <a:t>Sambucusnál</a:t>
            </a:r>
            <a:r>
              <a:rPr lang="hu-HU" dirty="0" smtClean="0"/>
              <a:t>?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12" y="1179503"/>
            <a:ext cx="4120208" cy="315171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335" y="1159764"/>
            <a:ext cx="4420943" cy="338175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674" y="3589443"/>
            <a:ext cx="4248702" cy="317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2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Angielini</a:t>
            </a:r>
            <a:r>
              <a:rPr lang="hu-HU" dirty="0" smtClean="0"/>
              <a:t>, 1575 körül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848" y="1175593"/>
            <a:ext cx="8836152" cy="568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török háború kora: hadi térképek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48" y="1579456"/>
            <a:ext cx="5534888" cy="383606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3415344"/>
            <a:ext cx="3060192" cy="1981200"/>
          </a:xfrm>
          <a:prstGeom prst="rect">
            <a:avLst/>
          </a:prstGeom>
        </p:spPr>
      </p:pic>
      <p:pic>
        <p:nvPicPr>
          <p:cNvPr id="5122" name="Picture 2" descr="https://storage.googleapis.com/raremaps/img/xlarge/7541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5786" y="-479131"/>
            <a:ext cx="4988511" cy="38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42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A modern atlaszok: </a:t>
            </a:r>
            <a:r>
              <a:rPr lang="hu-HU" sz="3200" dirty="0" err="1" smtClean="0"/>
              <a:t>Ortelius</a:t>
            </a:r>
            <a:r>
              <a:rPr lang="hu-HU" sz="3200" dirty="0" smtClean="0"/>
              <a:t> és </a:t>
            </a:r>
            <a:r>
              <a:rPr lang="hu-HU" sz="3200" dirty="0" err="1" smtClean="0"/>
              <a:t>Mercator</a:t>
            </a:r>
            <a:r>
              <a:rPr lang="hu-HU" sz="3200" dirty="0" smtClean="0"/>
              <a:t>  </a:t>
            </a:r>
            <a:endParaRPr lang="hu-HU" sz="32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32" y="1579456"/>
            <a:ext cx="5782009" cy="3937307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1118231" y="4991206"/>
            <a:ext cx="4608095" cy="6555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 helye 9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7912482" y="5385562"/>
            <a:ext cx="3283889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Mercator</a:t>
            </a:r>
            <a:r>
              <a:rPr lang="hu-HU" dirty="0" smtClean="0"/>
              <a:t> atlasza: NEM a titán  </a:t>
            </a:r>
            <a:endParaRPr lang="hu-HU" dirty="0"/>
          </a:p>
        </p:txBody>
      </p:sp>
      <p:pic>
        <p:nvPicPr>
          <p:cNvPr id="11" name="Kép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28656" y="2189417"/>
            <a:ext cx="2019910" cy="269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1371" y="1366457"/>
            <a:ext cx="2445886" cy="383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24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Blaeu</a:t>
            </a:r>
            <a:r>
              <a:rPr lang="hu-HU" dirty="0" smtClean="0"/>
              <a:t>, 1634 </a:t>
            </a:r>
            <a:endParaRPr lang="hu-HU" dirty="0"/>
          </a:p>
        </p:txBody>
      </p:sp>
      <p:pic>
        <p:nvPicPr>
          <p:cNvPr id="7170" name="Picture 2" descr="https://storage.googleapis.com/raremaps/img/xlarge/8953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50" y="301103"/>
            <a:ext cx="7465261" cy="632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torage.googleapis.com/raremaps/img/xlarge/8953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2689" y="1579456"/>
            <a:ext cx="4511161" cy="3413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4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altLang="hu-HU" dirty="0"/>
              <a:t>A térkép: megismerési eszköz</a:t>
            </a:r>
          </a:p>
        </p:txBody>
      </p:sp>
      <p:sp>
        <p:nvSpPr>
          <p:cNvPr id="20484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sz="2400" b="1" u="sng" dirty="0"/>
              <a:t>(Geo)Vizualizáció</a:t>
            </a:r>
            <a:r>
              <a:rPr lang="hu-HU" altLang="hu-HU" sz="2400" u="sng" dirty="0"/>
              <a:t> </a:t>
            </a:r>
            <a:r>
              <a:rPr lang="hu-HU" altLang="hu-HU" sz="2400" b="1" dirty="0"/>
              <a:t>megismerési </a:t>
            </a:r>
            <a:r>
              <a:rPr lang="hu-HU" altLang="hu-HU" sz="2400" b="1" dirty="0" smtClean="0"/>
              <a:t>folyamat, amely általában </a:t>
            </a:r>
            <a:r>
              <a:rPr lang="hu-HU" altLang="hu-HU" sz="2400" b="1" dirty="0"/>
              <a:t>külső megjelenítéssel </a:t>
            </a:r>
            <a:r>
              <a:rPr lang="hu-HU" altLang="hu-HU" sz="2400" b="1" dirty="0" smtClean="0"/>
              <a:t>(„térkép”) támogatja </a:t>
            </a:r>
            <a:r>
              <a:rPr lang="hu-HU" altLang="hu-HU" sz="2400" b="1" dirty="0">
                <a:solidFill>
                  <a:srgbClr val="FFFF00"/>
                </a:solidFill>
              </a:rPr>
              <a:t>az embert </a:t>
            </a:r>
            <a:r>
              <a:rPr lang="hu-HU" altLang="hu-HU" sz="2400" b="1" dirty="0" smtClean="0"/>
              <a:t>az </a:t>
            </a:r>
            <a:r>
              <a:rPr lang="hu-HU" altLang="hu-HU" sz="2400" b="1" dirty="0"/>
              <a:t>információ szerkezetének, összefüggéseinek átfogó megértésébent.  </a:t>
            </a:r>
          </a:p>
        </p:txBody>
      </p:sp>
      <p:sp>
        <p:nvSpPr>
          <p:cNvPr id="20482" name="Dia számának helye 2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639763" indent="-236538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885825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096963" indent="-173038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1296988" indent="-182563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722C6AC-4288-4FB2-B6E5-670BE568AEB1}" type="slidenum">
              <a:rPr lang="en-US" altLang="hu-HU" sz="1200"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hu-HU" sz="1200">
              <a:latin typeface="Verdana" panose="020B0604030504040204" pitchFamily="34" charset="0"/>
            </a:endParaRPr>
          </a:p>
        </p:txBody>
      </p:sp>
      <p:pic>
        <p:nvPicPr>
          <p:cNvPr id="20485" name="Kép 5" descr="taylor9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289" y="2756482"/>
            <a:ext cx="3076099" cy="30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Kép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268" y="2848153"/>
            <a:ext cx="36703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811595" y="5072970"/>
            <a:ext cx="3124200" cy="277812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bg1"/>
                </a:solidFill>
                <a:ea typeface="Arial Unicode MS"/>
              </a:rPr>
              <a:t>Országok közötti vándorlás (2010-15)</a:t>
            </a:r>
          </a:p>
        </p:txBody>
      </p:sp>
      <p:pic>
        <p:nvPicPr>
          <p:cNvPr id="9218" name="Picture 2" descr="a man looking at a map with the hashtag #uncharteredmovi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4100562"/>
            <a:ext cx="47434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11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Coronelli</a:t>
            </a:r>
            <a:r>
              <a:rPr lang="hu-HU" dirty="0" smtClean="0"/>
              <a:t>, 1688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6321" y="746572"/>
            <a:ext cx="7635679" cy="514292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695" y="1579456"/>
            <a:ext cx="4113626" cy="3603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01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Marsigli</a:t>
            </a:r>
            <a:r>
              <a:rPr lang="hu-HU" dirty="0" smtClean="0"/>
              <a:t> és Müller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30" y="1579456"/>
            <a:ext cx="5470127" cy="3541417"/>
          </a:xfrm>
          <a:prstGeom prst="rect">
            <a:avLst/>
          </a:prstGeom>
        </p:spPr>
      </p:pic>
      <p:pic>
        <p:nvPicPr>
          <p:cNvPr id="8" name="Tartalom hely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738" y="1296892"/>
            <a:ext cx="5823050" cy="435133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860828" y="5257355"/>
            <a:ext cx="265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Duna-monográfia, 1726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8627806" y="5665751"/>
            <a:ext cx="85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1709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670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Delisle</a:t>
            </a:r>
            <a:r>
              <a:rPr lang="hu-HU" dirty="0" smtClean="0"/>
              <a:t>, 1703</a:t>
            </a:r>
            <a:endParaRPr lang="hu-HU" dirty="0"/>
          </a:p>
        </p:txBody>
      </p:sp>
      <p:pic>
        <p:nvPicPr>
          <p:cNvPr id="8194" name="Picture 2" descr="https://storage.googleapis.com/raremaps/img/xlarge/910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1646" y="191387"/>
            <a:ext cx="8870354" cy="653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78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Nyomtatott Magyarország-térképek (18. </a:t>
            </a:r>
            <a:r>
              <a:rPr lang="hu-HU" dirty="0" err="1" smtClean="0"/>
              <a:t>szd</a:t>
            </a:r>
            <a:r>
              <a:rPr lang="hu-HU" dirty="0" smtClean="0"/>
              <a:t>.)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652" y="1279370"/>
            <a:ext cx="6432080" cy="531311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51" y="1547272"/>
            <a:ext cx="4993880" cy="42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8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assini_atteki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0451" y="2502680"/>
            <a:ext cx="4136346" cy="412967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dirty="0"/>
              <a:t>A felvilágosodás térképészete (18. század)</a:t>
            </a:r>
          </a:p>
        </p:txBody>
      </p:sp>
      <p:sp>
        <p:nvSpPr>
          <p:cNvPr id="2" name="Tartalom helye 1"/>
          <p:cNvSpPr>
            <a:spLocks noGrp="1"/>
          </p:cNvSpPr>
          <p:nvPr>
            <p:ph sz="half" idx="4294967295"/>
          </p:nvPr>
        </p:nvSpPr>
        <p:spPr>
          <a:xfrm>
            <a:off x="6565900" y="1768475"/>
            <a:ext cx="5626100" cy="2416175"/>
          </a:xfrm>
        </p:spPr>
        <p:txBody>
          <a:bodyPr>
            <a:normAutofit fontScale="92500" lnSpcReduction="10000"/>
          </a:bodyPr>
          <a:lstStyle/>
          <a:p>
            <a:r>
              <a:rPr lang="hu-HU" altLang="hu-HU" b="1" dirty="0"/>
              <a:t>Szobai geográfusok</a:t>
            </a:r>
          </a:p>
          <a:p>
            <a:pPr marL="0" indent="0">
              <a:buNone/>
            </a:pPr>
            <a:r>
              <a:rPr lang="fr-FR" altLang="hu-HU" sz="1800" i="1" dirty="0"/>
              <a:t>Géographes du cabinet</a:t>
            </a:r>
            <a:endParaRPr lang="hu-HU" altLang="hu-HU" sz="1800" i="1" dirty="0"/>
          </a:p>
          <a:p>
            <a:pPr algn="r"/>
            <a:r>
              <a:rPr lang="hu-HU" altLang="hu-HU" b="1" dirty="0">
                <a:solidFill>
                  <a:srgbClr val="FFFF00"/>
                </a:solidFill>
              </a:rPr>
              <a:t>Mérnök-geográfusok</a:t>
            </a:r>
          </a:p>
          <a:p>
            <a:pPr marL="0" indent="0" algn="r">
              <a:buNone/>
            </a:pPr>
            <a:r>
              <a:rPr lang="hu-HU" altLang="hu-HU" sz="1800" i="1" dirty="0" err="1"/>
              <a:t>Ingénieurs-géographes</a:t>
            </a:r>
            <a:r>
              <a:rPr lang="hu-HU" altLang="hu-HU" sz="1800" dirty="0"/>
              <a:t> </a:t>
            </a:r>
          </a:p>
          <a:p>
            <a:pPr marL="0" indent="0">
              <a:buNone/>
            </a:pPr>
            <a:r>
              <a:rPr lang="hu-HU" altLang="hu-HU" dirty="0"/>
              <a:t> </a:t>
            </a:r>
            <a:endParaRPr lang="fr-FR" altLang="hu-HU" dirty="0"/>
          </a:p>
          <a:p>
            <a:pPr marL="0" indent="0">
              <a:buNone/>
            </a:pPr>
            <a:r>
              <a:rPr lang="hu-HU" altLang="hu-HU" b="1" dirty="0"/>
              <a:t> </a:t>
            </a:r>
            <a:endParaRPr lang="hu-HU" altLang="hu-HU" dirty="0"/>
          </a:p>
        </p:txBody>
      </p:sp>
      <p:pic>
        <p:nvPicPr>
          <p:cNvPr id="22532" name="Picture 4" descr="top1n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27" t="1707" r="15627" b="1713"/>
          <a:stretch/>
        </p:blipFill>
        <p:spPr>
          <a:xfrm>
            <a:off x="10107626" y="3322638"/>
            <a:ext cx="1665287" cy="2687637"/>
          </a:xfrm>
          <a:noFill/>
          <a:ln>
            <a:solidFill>
              <a:srgbClr val="11111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2" descr="Antoine de Saint-Exupéry: A kis herceg | book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114" y="2502680"/>
            <a:ext cx="2871352" cy="4101931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121142" y="1741625"/>
            <a:ext cx="410080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i="1" dirty="0">
                <a:solidFill>
                  <a:schemeClr val="bg1"/>
                </a:solidFill>
              </a:rPr>
              <a:t>A földrajztudós nem kutató…</a:t>
            </a:r>
          </a:p>
        </p:txBody>
      </p:sp>
      <p:pic>
        <p:nvPicPr>
          <p:cNvPr id="8" name="Picture 4" descr="Vasárnapi tanmese – Mit jelent az, hogy múlékony? | Türkizto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511" y="1219700"/>
            <a:ext cx="1701544" cy="120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5786" y="1039849"/>
            <a:ext cx="1333788" cy="1356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fundamenta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56141" y="3322638"/>
            <a:ext cx="1831845" cy="292217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EA52FA0-2B68-BFA8-3C39-78276B836C8D}"/>
              </a:ext>
            </a:extLst>
          </p:cNvPr>
          <p:cNvSpPr txBox="1"/>
          <p:nvPr/>
        </p:nvSpPr>
        <p:spPr>
          <a:xfrm>
            <a:off x="8174663" y="5986021"/>
            <a:ext cx="361789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u-HU" altLang="hu-HU" sz="1800" b="1" dirty="0" err="1"/>
              <a:t>Mikoviny</a:t>
            </a:r>
            <a:r>
              <a:rPr lang="hu-HU" altLang="hu-HU" sz="1800" b="1" dirty="0"/>
              <a:t> Sámuel </a:t>
            </a:r>
            <a:r>
              <a:rPr lang="hu-HU" altLang="hu-HU" sz="1800" dirty="0"/>
              <a:t>(1732): </a:t>
            </a:r>
          </a:p>
          <a:p>
            <a:pPr marL="0" indent="0" algn="ctr">
              <a:buNone/>
            </a:pPr>
            <a:r>
              <a:rPr lang="hu-HU" altLang="hu-HU" sz="1800" dirty="0"/>
              <a:t>a hazai térképészet „reformátora” </a:t>
            </a:r>
          </a:p>
        </p:txBody>
      </p:sp>
    </p:spTree>
    <p:extLst>
      <p:ext uri="{BB962C8B-B14F-4D97-AF65-F5344CB8AC3E}">
        <p14:creationId xmlns:p14="http://schemas.microsoft.com/office/powerpoint/2010/main" val="40788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Mikoviny</a:t>
            </a:r>
            <a:r>
              <a:rPr lang="hu-HU" dirty="0" smtClean="0"/>
              <a:t> Sámuel és tanítványai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374" y="1419962"/>
            <a:ext cx="4615041" cy="298782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391" y="1404677"/>
            <a:ext cx="5215262" cy="4569874"/>
          </a:xfrm>
          <a:prstGeom prst="rect">
            <a:avLst/>
          </a:prstGeom>
        </p:spPr>
      </p:pic>
      <p:pic>
        <p:nvPicPr>
          <p:cNvPr id="8" name="Picture 5" descr="bel_kony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985" y="2375229"/>
            <a:ext cx="2043414" cy="377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88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4"/>
          <p:cNvSpPr>
            <a:spLocks noGrp="1" noChangeArrowheads="1"/>
          </p:cNvSpPr>
          <p:nvPr>
            <p:ph idx="1"/>
          </p:nvPr>
        </p:nvSpPr>
        <p:spPr>
          <a:xfrm>
            <a:off x="384049" y="3821904"/>
            <a:ext cx="9985248" cy="81410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u-HU" altLang="hu-HU" sz="2400" dirty="0" smtClean="0"/>
              <a:t>A Habsburg Birodalom  </a:t>
            </a:r>
            <a:r>
              <a:rPr lang="hu-HU" altLang="hu-HU" sz="2400" dirty="0"/>
              <a:t>első </a:t>
            </a:r>
            <a:r>
              <a:rPr lang="hu-HU" altLang="hu-HU" sz="2400" dirty="0" smtClean="0"/>
              <a:t>„katonai” felvétele 1763-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u-HU" altLang="hu-HU" sz="2400" dirty="0" smtClean="0"/>
              <a:t>Valójában: </a:t>
            </a:r>
            <a:r>
              <a:rPr lang="hu-HU" altLang="hu-HU" sz="2400" b="1" dirty="0" smtClean="0"/>
              <a:t>országfelmérés</a:t>
            </a:r>
            <a:r>
              <a:rPr lang="hu-HU" altLang="hu-HU" sz="2400" dirty="0" smtClean="0"/>
              <a:t> (</a:t>
            </a:r>
            <a:r>
              <a:rPr lang="hu-HU" altLang="hu-HU" sz="2400" dirty="0" err="1" smtClean="0"/>
              <a:t>Landesaufnahme</a:t>
            </a:r>
            <a:r>
              <a:rPr lang="hu-HU" altLang="hu-HU" sz="2400" dirty="0" smtClean="0"/>
              <a:t>)</a:t>
            </a:r>
            <a:endParaRPr lang="en-US" altLang="hu-HU" sz="2400" dirty="0"/>
          </a:p>
        </p:txBody>
      </p:sp>
      <p:sp>
        <p:nvSpPr>
          <p:cNvPr id="68612" name="Dia számának helye 5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662DF7-2197-4041-841A-B196434203DC}" type="slidenum">
              <a:rPr lang="en-US" altLang="hu-HU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hu-HU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68613" name="Picture 5" descr="097"/>
          <p:cNvPicPr>
            <a:picLocks noChangeAspect="1" noChangeArrowheads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606" y="321957"/>
            <a:ext cx="4932363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katonai_el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757" y="4250133"/>
            <a:ext cx="409733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2" descr="01-1-attekinto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3270" y="291487"/>
            <a:ext cx="5076825" cy="346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87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Lipszky</a:t>
            </a:r>
            <a:r>
              <a:rPr lang="hu-HU" dirty="0" smtClean="0"/>
              <a:t>, 1804</a:t>
            </a:r>
            <a:endParaRPr lang="hu-HU" dirty="0"/>
          </a:p>
        </p:txBody>
      </p:sp>
      <p:pic>
        <p:nvPicPr>
          <p:cNvPr id="9218" name="Picture 2" descr="https://storage.googleapis.com/raremaps/img/xlarge/0009gh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1568" y="502514"/>
            <a:ext cx="8790432" cy="635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55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Korabinszky</a:t>
            </a:r>
            <a:r>
              <a:rPr lang="hu-HU" dirty="0" smtClean="0"/>
              <a:t> / Görög-Kerekes</a:t>
            </a:r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247" y="706577"/>
            <a:ext cx="3933753" cy="5143381"/>
          </a:xfrm>
        </p:spPr>
      </p:pic>
      <p:pic>
        <p:nvPicPr>
          <p:cNvPr id="5" name="Picture 4" descr="tm6392_e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3" y="1279370"/>
            <a:ext cx="5927656" cy="46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658" y="2941983"/>
            <a:ext cx="2877198" cy="22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7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Debreceni kollégium – Karacs Ferenc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6218"/>
            <a:ext cx="5862227" cy="472426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5947" y="1500955"/>
            <a:ext cx="6566053" cy="420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10137775" y="6305550"/>
            <a:ext cx="45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639763" indent="-236538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885825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096963" indent="-173038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1296988" indent="-182563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</a:pPr>
            <a:fld id="{755304C4-B146-4922-9A26-EF3F91E20692}" type="slidenum">
              <a:rPr lang="en-US" altLang="hu-HU" sz="1200">
                <a:solidFill>
                  <a:srgbClr val="B5A788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Pct val="100000"/>
                <a:buFontTx/>
                <a:buNone/>
              </a:pPr>
              <a:t>5</a:t>
            </a:fld>
            <a:endParaRPr lang="en-US" altLang="hu-HU" sz="1200">
              <a:solidFill>
                <a:srgbClr val="B5A788"/>
              </a:solidFill>
              <a:latin typeface="Verdana" panose="020B0604030504040204" pitchFamily="34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hu-HU" altLang="hu-HU" dirty="0"/>
              <a:t> A kognitív </a:t>
            </a:r>
            <a:r>
              <a:rPr lang="hu-HU" altLang="hu-HU" dirty="0" smtClean="0"/>
              <a:t>„térkép” a fejünkben?</a:t>
            </a:r>
            <a:endParaRPr lang="hu-HU" altLang="hu-HU" dirty="0"/>
          </a:p>
        </p:txBody>
      </p:sp>
      <p:sp>
        <p:nvSpPr>
          <p:cNvPr id="21508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0988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hu-HU" altLang="hu-HU" sz="2000" dirty="0"/>
              <a:t>Edward </a:t>
            </a:r>
            <a:r>
              <a:rPr lang="hu-HU" altLang="hu-HU" sz="2000" b="1" dirty="0" err="1"/>
              <a:t>Tolman</a:t>
            </a:r>
            <a:r>
              <a:rPr lang="hu-HU" altLang="hu-HU" sz="2000" b="1" dirty="0"/>
              <a:t> (1948) </a:t>
            </a:r>
            <a:r>
              <a:rPr lang="hu-HU" altLang="hu-HU" sz="2000" dirty="0"/>
              <a:t>patkánykísérletei (Berkeley, </a:t>
            </a:r>
            <a:r>
              <a:rPr lang="hu-HU" altLang="hu-HU" sz="2000" dirty="0" err="1"/>
              <a:t>California</a:t>
            </a:r>
            <a:r>
              <a:rPr lang="hu-HU" altLang="hu-HU" sz="2000" dirty="0" smtClean="0"/>
              <a:t>). Útkeresés-térbeli </a:t>
            </a:r>
            <a:r>
              <a:rPr lang="hu-HU" altLang="hu-HU" sz="2000" dirty="0"/>
              <a:t>tanulás: </a:t>
            </a:r>
            <a:r>
              <a:rPr lang="hu-HU" altLang="hu-HU" sz="2000" b="1" dirty="0"/>
              <a:t>kognitív térkép </a:t>
            </a:r>
            <a:r>
              <a:rPr lang="hu-HU" altLang="hu-HU" sz="2000" dirty="0"/>
              <a:t>(</a:t>
            </a:r>
            <a:r>
              <a:rPr lang="hu-HU" altLang="hu-HU" sz="2000" dirty="0" err="1"/>
              <a:t>cognitive</a:t>
            </a:r>
            <a:r>
              <a:rPr lang="hu-HU" altLang="hu-HU" sz="2000" dirty="0"/>
              <a:t> map), mentális struktúra létrejötte, a labirintus belső </a:t>
            </a:r>
            <a:r>
              <a:rPr lang="hu-HU" altLang="hu-HU" sz="2000" dirty="0" smtClean="0"/>
              <a:t>képe – a londoni taxisok </a:t>
            </a:r>
            <a:r>
              <a:rPr lang="hu-HU" altLang="hu-HU" sz="2000" b="1" dirty="0" err="1" smtClean="0"/>
              <a:t>hippokampusza</a:t>
            </a:r>
            <a:r>
              <a:rPr lang="hu-HU" altLang="hu-HU" sz="2000" dirty="0" smtClean="0"/>
              <a:t> – kognitív idegtudományi alapok</a:t>
            </a:r>
            <a:endParaRPr lang="hu-HU" altLang="hu-HU" sz="2000" dirty="0"/>
          </a:p>
          <a:p>
            <a:pPr indent="-280988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hu-HU" altLang="hu-HU" sz="2000" b="1" dirty="0">
                <a:solidFill>
                  <a:schemeClr val="tx1"/>
                </a:solidFill>
              </a:rPr>
              <a:t>A környezet mentális képe, ami úgy működik, mint egy térkép </a:t>
            </a:r>
            <a:r>
              <a:rPr lang="hu-HU" altLang="hu-HU" sz="2000" b="1" dirty="0">
                <a:solidFill>
                  <a:srgbClr val="FFFF00"/>
                </a:solidFill>
              </a:rPr>
              <a:t>– de NEM </a:t>
            </a:r>
            <a:r>
              <a:rPr lang="hu-HU" altLang="hu-HU" sz="2000" b="1" dirty="0" smtClean="0">
                <a:solidFill>
                  <a:srgbClr val="FFFF00"/>
                </a:solidFill>
              </a:rPr>
              <a:t>térkép…</a:t>
            </a:r>
            <a:endParaRPr lang="hu-HU" altLang="hu-HU" sz="2000" b="1" dirty="0">
              <a:solidFill>
                <a:srgbClr val="FFFF00"/>
              </a:solidFill>
            </a:endParaRPr>
          </a:p>
        </p:txBody>
      </p:sp>
      <p:pic>
        <p:nvPicPr>
          <p:cNvPr id="21509" name="Tartalom hely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00" y="3086100"/>
            <a:ext cx="4014788" cy="2305050"/>
          </a:xfrm>
        </p:spPr>
      </p:pic>
      <p:grpSp>
        <p:nvGrpSpPr>
          <p:cNvPr id="21510" name="Group 7"/>
          <p:cNvGrpSpPr>
            <a:grpSpLocks/>
          </p:cNvGrpSpPr>
          <p:nvPr/>
        </p:nvGrpSpPr>
        <p:grpSpPr bwMode="auto">
          <a:xfrm>
            <a:off x="3076468" y="4941820"/>
            <a:ext cx="850900" cy="806450"/>
            <a:chOff x="1296" y="2448"/>
            <a:chExt cx="1343" cy="1525"/>
          </a:xfrm>
        </p:grpSpPr>
        <p:pic>
          <p:nvPicPr>
            <p:cNvPr id="2151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448"/>
              <a:ext cx="1343" cy="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517" name="Text Box 9"/>
            <p:cNvSpPr txBox="1">
              <a:spLocks noChangeArrowheads="1"/>
            </p:cNvSpPr>
            <p:nvPr/>
          </p:nvSpPr>
          <p:spPr bwMode="auto">
            <a:xfrm>
              <a:off x="1296" y="2448"/>
              <a:ext cx="1343" cy="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hu-HU" altLang="hu-HU"/>
            </a:p>
          </p:txBody>
        </p:sp>
      </p:grpSp>
      <p:pic>
        <p:nvPicPr>
          <p:cNvPr id="21511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984" y="4815304"/>
            <a:ext cx="1093788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Tartalom hely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9051" y="3140076"/>
            <a:ext cx="4478337" cy="2713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4" name="Tartalom hely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92631" y="3035424"/>
            <a:ext cx="3294954" cy="287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7645737" y="6127677"/>
            <a:ext cx="450956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9pPr>
          </a:lstStyle>
          <a:p>
            <a:r>
              <a:rPr lang="hu-HU" altLang="hu-HU" dirty="0">
                <a:latin typeface="Bahnschrift" panose="020B0502040204020203" pitchFamily="34" charset="0"/>
              </a:rPr>
              <a:t>A </a:t>
            </a:r>
            <a:r>
              <a:rPr lang="hu-HU" altLang="hu-HU" dirty="0" err="1">
                <a:solidFill>
                  <a:srgbClr val="FFFF00"/>
                </a:solidFill>
                <a:latin typeface="Bahnschrift" panose="020B0502040204020203" pitchFamily="34" charset="0"/>
              </a:rPr>
              <a:t>hippokampusz</a:t>
            </a:r>
            <a:r>
              <a:rPr lang="hu-HU" altLang="hu-HU" dirty="0">
                <a:solidFill>
                  <a:srgbClr val="FFFF00"/>
                </a:solidFill>
                <a:latin typeface="Bahnschrift" panose="020B0502040204020203" pitchFamily="34" charset="0"/>
              </a:rPr>
              <a:t> </a:t>
            </a:r>
            <a:r>
              <a:rPr lang="hu-HU" altLang="hu-HU" dirty="0">
                <a:latin typeface="Bahnschrift" panose="020B0502040204020203" pitchFamily="34" charset="0"/>
              </a:rPr>
              <a:t> speciális sejtcsoportjai: </a:t>
            </a:r>
          </a:p>
          <a:p>
            <a:r>
              <a:rPr lang="hu-HU" altLang="hu-HU" dirty="0">
                <a:latin typeface="Bahnschrift" panose="020B0502040204020203" pitchFamily="34" charset="0"/>
              </a:rPr>
              <a:t>helysejtek, rácssejtek, stb. </a:t>
            </a:r>
          </a:p>
        </p:txBody>
      </p:sp>
    </p:spTree>
    <p:extLst>
      <p:ext uri="{BB962C8B-B14F-4D97-AF65-F5344CB8AC3E}">
        <p14:creationId xmlns:p14="http://schemas.microsoft.com/office/powerpoint/2010/main" val="7229072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Vörös László – Bedő Albert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70" y="1279370"/>
            <a:ext cx="5616252" cy="4296097"/>
          </a:xfr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613" y="1279370"/>
            <a:ext cx="5616252" cy="42960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94163" y="5575467"/>
            <a:ext cx="329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első </a:t>
            </a:r>
            <a:r>
              <a:rPr lang="hu-HU" dirty="0" err="1" smtClean="0"/>
              <a:t>magyat</a:t>
            </a:r>
            <a:r>
              <a:rPr lang="hu-HU" dirty="0" smtClean="0"/>
              <a:t> </a:t>
            </a:r>
            <a:r>
              <a:rPr lang="hu-HU" b="1" dirty="0" smtClean="0"/>
              <a:t>„térkép</a:t>
            </a:r>
            <a:r>
              <a:rPr lang="hu-HU" dirty="0" smtClean="0"/>
              <a:t>”,1833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8641080" y="5638888"/>
            <a:ext cx="72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1896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63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Kogutowicz </a:t>
            </a:r>
            <a:r>
              <a:rPr lang="hu-HU" dirty="0" smtClean="0"/>
              <a:t>Manó – Magyar Földrajzi Intézet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06" y="1429777"/>
            <a:ext cx="5448429" cy="416772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669" y="1429777"/>
            <a:ext cx="5448429" cy="416772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042" y="1426464"/>
            <a:ext cx="4657344" cy="54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Teleki Pál / Kogutowicz Károly 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" y="1279370"/>
            <a:ext cx="5783608" cy="4569246"/>
          </a:xfrm>
          <a:prstGeom prst="rect">
            <a:avLst/>
          </a:prstGeom>
        </p:spPr>
      </p:pic>
      <p:pic>
        <p:nvPicPr>
          <p:cNvPr id="6" name="Picture 6" descr="Fájl:Kogutowicz Károly Magyarország Néprajzi Térké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2480" y="1400843"/>
            <a:ext cx="6504859" cy="432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2424353" y="594777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1919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9034909" y="6031859"/>
            <a:ext cx="86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1927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8403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Térképek a nagyközönségnek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826" y="1714728"/>
            <a:ext cx="6686063" cy="424317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76" y="1417990"/>
            <a:ext cx="4073749" cy="2961955"/>
          </a:xfrm>
          <a:prstGeom prst="rect">
            <a:avLst/>
          </a:prstGeom>
        </p:spPr>
      </p:pic>
      <p:pic>
        <p:nvPicPr>
          <p:cNvPr id="6" name="Picture 2" descr="áti 1937 cím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0350" y="0"/>
            <a:ext cx="2916238" cy="3902075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183" y="4379945"/>
            <a:ext cx="1567823" cy="234205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80701" y="4537634"/>
            <a:ext cx="87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1914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1189922" y="4067890"/>
            <a:ext cx="84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1937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328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Balaton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475" r="10615"/>
          <a:stretch/>
        </p:blipFill>
        <p:spPr>
          <a:xfrm>
            <a:off x="510282" y="2430113"/>
            <a:ext cx="6102626" cy="356097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900" y="-205310"/>
            <a:ext cx="5838100" cy="377964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50" t="23222" r="24413" b="8063"/>
          <a:stretch/>
        </p:blipFill>
        <p:spPr>
          <a:xfrm>
            <a:off x="92839" y="1279370"/>
            <a:ext cx="3952388" cy="237823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1088" y="3515938"/>
            <a:ext cx="2199472" cy="2594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6997" y="3591057"/>
            <a:ext cx="1838885" cy="2400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458" y="3712084"/>
            <a:ext cx="1165539" cy="2202642"/>
          </a:xfrm>
        </p:spPr>
      </p:pic>
      <p:sp>
        <p:nvSpPr>
          <p:cNvPr id="4" name="Szövegdoboz 3"/>
          <p:cNvSpPr txBox="1"/>
          <p:nvPr/>
        </p:nvSpPr>
        <p:spPr>
          <a:xfrm>
            <a:off x="7223760" y="6236208"/>
            <a:ext cx="328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1954: Kartográfiai Vállalat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730752" y="612001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1920</a:t>
            </a:r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5166360" y="1042416"/>
            <a:ext cx="77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1958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56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torage.googleapis.com/raremaps/img/xlarge/11386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7777" y="231736"/>
            <a:ext cx="3409997" cy="24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20. század</a:t>
            </a:r>
            <a:endParaRPr lang="hu-HU" dirty="0"/>
          </a:p>
        </p:txBody>
      </p:sp>
      <p:pic>
        <p:nvPicPr>
          <p:cNvPr id="5" name="Picture 4" descr="Maps Against Imperialism: Frank Horrabin and Alexander Radó's Atlases in  the Interwar Period | SpringerLin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1635"/>
            <a:ext cx="4617720" cy="298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K051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99"/>
          <a:stretch/>
        </p:blipFill>
        <p:spPr bwMode="auto">
          <a:xfrm>
            <a:off x="4836052" y="3380915"/>
            <a:ext cx="3414842" cy="248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5812" y="646691"/>
            <a:ext cx="36004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696726" y="4553712"/>
            <a:ext cx="224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Radó, 1930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Rónai 1945,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1956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1967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9976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Magyarország Nemzeti Atlasza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043" y="1382708"/>
            <a:ext cx="6396368" cy="3113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754" y="1382707"/>
            <a:ext cx="5304780" cy="3113385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64507" y="4599432"/>
            <a:ext cx="3354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2018: </a:t>
            </a:r>
            <a:r>
              <a:rPr lang="hu-HU" dirty="0"/>
              <a:t>Természeti környezet</a:t>
            </a:r>
            <a:endParaRPr lang="hu-HU" dirty="0" smtClean="0"/>
          </a:p>
          <a:p>
            <a:r>
              <a:rPr lang="hu-HU" dirty="0" smtClean="0"/>
              <a:t>2021: Társadalom</a:t>
            </a:r>
          </a:p>
          <a:p>
            <a:r>
              <a:rPr lang="hu-HU" b="1" dirty="0" smtClean="0"/>
              <a:t>2024: Állam és Nemzet (I. kötet)</a:t>
            </a:r>
            <a:endParaRPr lang="hu-HU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067" y="4599431"/>
            <a:ext cx="3218688" cy="2105253"/>
          </a:xfrm>
          <a:prstGeom prst="rect">
            <a:avLst/>
          </a:prstGeom>
        </p:spPr>
      </p:pic>
      <p:pic>
        <p:nvPicPr>
          <p:cNvPr id="1026" name="Picture 2" descr="https://pomi.ninja/wp-content/uploads/2012/06/vonatinfo05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9960" y="4731082"/>
            <a:ext cx="3676574" cy="190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30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Egy régi térkép…</a:t>
            </a:r>
          </a:p>
        </p:txBody>
      </p:sp>
      <p:pic>
        <p:nvPicPr>
          <p:cNvPr id="5123" name="Picture 4" descr="blaeu_world_16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7208" y="245919"/>
            <a:ext cx="7091363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Szövegdoboz 1"/>
          <p:cNvSpPr txBox="1">
            <a:spLocks noChangeArrowheads="1"/>
          </p:cNvSpPr>
          <p:nvPr/>
        </p:nvSpPr>
        <p:spPr bwMode="auto">
          <a:xfrm>
            <a:off x="3187267" y="6065117"/>
            <a:ext cx="701675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latin typeface="Times New Roman" panose="02020603050405020304" pitchFamily="18" charset="0"/>
              </a:rPr>
              <a:t>Blaeu</a:t>
            </a:r>
            <a:r>
              <a:rPr lang="hu-HU" altLang="hu-HU" sz="2400" dirty="0">
                <a:latin typeface="Times New Roman" panose="02020603050405020304" pitchFamily="18" charset="0"/>
              </a:rPr>
              <a:t>, 1662- (</a:t>
            </a:r>
            <a:r>
              <a:rPr lang="hu-HU" altLang="hu-HU" sz="1800" i="1" dirty="0">
                <a:latin typeface="Times New Roman" panose="02020603050405020304" pitchFamily="18" charset="0"/>
              </a:rPr>
              <a:t>Atlas </a:t>
            </a:r>
            <a:r>
              <a:rPr lang="hu-HU" altLang="hu-HU" sz="1800" i="1" dirty="0" smtClean="0">
                <a:latin typeface="Times New Roman" panose="02020603050405020304" pitchFamily="18" charset="0"/>
              </a:rPr>
              <a:t>Maior… </a:t>
            </a:r>
            <a:r>
              <a:rPr lang="hu-HU" altLang="hu-HU" sz="1800" dirty="0">
                <a:latin typeface="Times New Roman" panose="02020603050405020304" pitchFamily="18" charset="0"/>
              </a:rPr>
              <a:t>11 kötet, 592 térkép, 3368 oldal szöveg)</a:t>
            </a:r>
          </a:p>
        </p:txBody>
      </p:sp>
      <p:pic>
        <p:nvPicPr>
          <p:cNvPr id="5" name="Picture 4" descr="5397_1_bi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347" y="1833037"/>
            <a:ext cx="7106084" cy="341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9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1389" y="4530624"/>
            <a:ext cx="2914652" cy="218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artalom hely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7490" y="3984241"/>
            <a:ext cx="4040188" cy="2732088"/>
          </a:xfrm>
          <a:prstGeom prst="rect">
            <a:avLst/>
          </a:prstGeom>
        </p:spPr>
      </p:pic>
      <p:sp>
        <p:nvSpPr>
          <p:cNvPr id="13314" name="Cím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dirty="0" smtClean="0"/>
              <a:t>A térképtörténész mint </a:t>
            </a:r>
            <a:r>
              <a:rPr lang="hu-HU" altLang="hu-HU" dirty="0" smtClean="0"/>
              <a:t>térképkiadó… </a:t>
            </a:r>
            <a:r>
              <a:rPr lang="hu-HU" altLang="hu-HU" dirty="0" smtClean="0"/>
              <a:t/>
            </a:r>
            <a:br>
              <a:rPr lang="hu-HU" altLang="hu-HU" dirty="0" smtClean="0"/>
            </a:br>
            <a:endParaRPr lang="hu-HU" altLang="hu-HU" b="0" dirty="0" smtClean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98" y="1369733"/>
            <a:ext cx="3077274" cy="2172364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6" name="Kép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51198"/>
            <a:ext cx="3072105" cy="22221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3820" y="1307185"/>
            <a:ext cx="3716911" cy="2755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300903" y="2750074"/>
            <a:ext cx="2303463" cy="8318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Kopár István, hajóskapitány</a:t>
            </a:r>
          </a:p>
        </p:txBody>
      </p:sp>
      <p:sp>
        <p:nvSpPr>
          <p:cNvPr id="13319" name="Szövegdoboz 9"/>
          <p:cNvSpPr txBox="1">
            <a:spLocks noChangeArrowheads="1"/>
          </p:cNvSpPr>
          <p:nvPr/>
        </p:nvSpPr>
        <p:spPr bwMode="auto">
          <a:xfrm>
            <a:off x="4350788" y="3646938"/>
            <a:ext cx="3432351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Carla</a:t>
            </a:r>
            <a:r>
              <a:rPr lang="hu-HU" alt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Hills</a:t>
            </a:r>
            <a:r>
              <a:rPr lang="hu-HU" alt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US </a:t>
            </a:r>
            <a:r>
              <a:rPr lang="hu-HU" altLang="hu-HU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Trade </a:t>
            </a:r>
            <a:r>
              <a:rPr lang="hu-HU" altLang="hu-HU" sz="24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Representative</a:t>
            </a:r>
            <a:endParaRPr lang="hu-HU" altLang="hu-HU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20" name="Téglalap 2"/>
          <p:cNvSpPr>
            <a:spLocks noChangeArrowheads="1"/>
          </p:cNvSpPr>
          <p:nvPr/>
        </p:nvSpPr>
        <p:spPr bwMode="auto">
          <a:xfrm>
            <a:off x="0" y="6019968"/>
            <a:ext cx="3088169" cy="8318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János Károly,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Spanyolország királya </a:t>
            </a:r>
          </a:p>
        </p:txBody>
      </p:sp>
      <p:sp>
        <p:nvSpPr>
          <p:cNvPr id="11" name="Szövegdoboz 12"/>
          <p:cNvSpPr txBox="1">
            <a:spLocks noChangeArrowheads="1"/>
          </p:cNvSpPr>
          <p:nvPr/>
        </p:nvSpPr>
        <p:spPr bwMode="auto">
          <a:xfrm>
            <a:off x="8140172" y="6267497"/>
            <a:ext cx="3001143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Helmut Kohl kancellár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80185" y="177818"/>
            <a:ext cx="2405504" cy="346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zövegdoboz 14"/>
          <p:cNvSpPr txBox="1">
            <a:spLocks noChangeArrowheads="1"/>
          </p:cNvSpPr>
          <p:nvPr/>
        </p:nvSpPr>
        <p:spPr bwMode="auto">
          <a:xfrm>
            <a:off x="4227137" y="6254664"/>
            <a:ext cx="3696076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chemeClr val="bg1"/>
                </a:solidFill>
                <a:latin typeface="Times New Roman" panose="02020603050405020304" pitchFamily="18" charset="0"/>
              </a:rPr>
              <a:t>Amerikai Földrajzi Társaság</a:t>
            </a:r>
          </a:p>
        </p:txBody>
      </p:sp>
      <p:pic>
        <p:nvPicPr>
          <p:cNvPr id="15" name="Tartalom hely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0463" y="1296107"/>
            <a:ext cx="5700403" cy="4054178"/>
          </a:xfrm>
          <a:prstGeom prst="rect">
            <a:avLst/>
          </a:prstGeom>
        </p:spPr>
      </p:pic>
      <p:sp>
        <p:nvSpPr>
          <p:cNvPr id="16" name="Szövegdoboz 2"/>
          <p:cNvSpPr txBox="1">
            <a:spLocks noChangeArrowheads="1"/>
          </p:cNvSpPr>
          <p:nvPr/>
        </p:nvSpPr>
        <p:spPr bwMode="auto">
          <a:xfrm>
            <a:off x="1114911" y="5197721"/>
            <a:ext cx="5971507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</a:rPr>
              <a:t>Az első Amerika-térkép – Kolumbusz 500 !!!!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</a:rPr>
              <a:t>Sebastian </a:t>
            </a:r>
            <a:r>
              <a:rPr lang="hu-HU" altLang="hu-HU" sz="1800" dirty="0" err="1">
                <a:solidFill>
                  <a:schemeClr val="bg1"/>
                </a:solidFill>
              </a:rPr>
              <a:t>Münster</a:t>
            </a:r>
            <a:r>
              <a:rPr lang="hu-HU" altLang="hu-HU" sz="1800" dirty="0">
                <a:solidFill>
                  <a:schemeClr val="bg1"/>
                </a:solidFill>
              </a:rPr>
              <a:t>: Ptolemaiosz </a:t>
            </a:r>
            <a:r>
              <a:rPr lang="hu-HU" altLang="hu-HU" sz="1800" i="1" dirty="0" err="1">
                <a:solidFill>
                  <a:schemeClr val="bg1"/>
                </a:solidFill>
              </a:rPr>
              <a:t>Geographia</a:t>
            </a:r>
            <a:r>
              <a:rPr lang="hu-HU" altLang="hu-HU" sz="1800" dirty="0">
                <a:solidFill>
                  <a:schemeClr val="bg1"/>
                </a:solidFill>
              </a:rPr>
              <a:t>-kiadásából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</a:rPr>
              <a:t>1540, Bázel - 1992, Budapest</a:t>
            </a:r>
          </a:p>
        </p:txBody>
      </p:sp>
    </p:spTree>
    <p:extLst>
      <p:ext uri="{BB962C8B-B14F-4D97-AF65-F5344CB8AC3E}">
        <p14:creationId xmlns:p14="http://schemas.microsoft.com/office/powerpoint/2010/main" val="21852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96" y="680370"/>
            <a:ext cx="4678363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697" y="2210720"/>
            <a:ext cx="4618038" cy="353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918" y="3648582"/>
            <a:ext cx="4678362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7" name="Cím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-HU" altLang="hu-HU" smtClean="0"/>
              <a:t>20. századi térképek</a:t>
            </a:r>
          </a:p>
        </p:txBody>
      </p:sp>
      <p:sp>
        <p:nvSpPr>
          <p:cNvPr id="8198" name="Szövegdoboz 6"/>
          <p:cNvSpPr txBox="1">
            <a:spLocks noChangeArrowheads="1"/>
          </p:cNvSpPr>
          <p:nvPr/>
        </p:nvSpPr>
        <p:spPr bwMode="auto">
          <a:xfrm>
            <a:off x="8687594" y="1855787"/>
            <a:ext cx="3024188" cy="9239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Bátky</a:t>
            </a:r>
            <a:r>
              <a:rPr lang="hu-HU" altLang="hu-H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-Kogutowicz, 1918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COMAPO, 1972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OTAB, 1989</a:t>
            </a:r>
          </a:p>
        </p:txBody>
      </p:sp>
    </p:spTree>
    <p:extLst>
      <p:ext uri="{BB962C8B-B14F-4D97-AF65-F5344CB8AC3E}">
        <p14:creationId xmlns:p14="http://schemas.microsoft.com/office/powerpoint/2010/main" val="237218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ím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dirty="0" smtClean="0"/>
              <a:t>Elméletek </a:t>
            </a:r>
            <a:r>
              <a:rPr lang="hu-HU" altLang="hu-HU" dirty="0" smtClean="0"/>
              <a:t>a fejlődésről</a:t>
            </a: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089" y="1173134"/>
            <a:ext cx="5801782" cy="4351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Szövegdoboz 2"/>
          <p:cNvSpPr txBox="1">
            <a:spLocks noChangeArrowheads="1"/>
          </p:cNvSpPr>
          <p:nvPr/>
        </p:nvSpPr>
        <p:spPr bwMode="auto">
          <a:xfrm>
            <a:off x="6027089" y="5524471"/>
            <a:ext cx="5801782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  <a:latin typeface="+mn-lt"/>
              </a:rPr>
              <a:t>A térképtörténet </a:t>
            </a:r>
            <a:r>
              <a:rPr lang="hu-HU" altLang="hu-HU" sz="2400" dirty="0" smtClean="0">
                <a:solidFill>
                  <a:schemeClr val="bg1"/>
                </a:solidFill>
                <a:latin typeface="+mn-lt"/>
              </a:rPr>
              <a:t>tehát arról szólna, </a:t>
            </a:r>
            <a:endParaRPr lang="hu-HU" altLang="hu-HU" sz="2400" dirty="0">
              <a:solidFill>
                <a:schemeClr val="bg1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  <a:latin typeface="+mn-lt"/>
              </a:rPr>
              <a:t>hogyan készültek </a:t>
            </a:r>
            <a:r>
              <a:rPr lang="hu-HU" altLang="hu-HU" sz="2400" b="1" u="sng" dirty="0">
                <a:solidFill>
                  <a:schemeClr val="bg1"/>
                </a:solidFill>
                <a:latin typeface="+mn-lt"/>
              </a:rPr>
              <a:t>egyre pontosabb és részletesebb </a:t>
            </a:r>
            <a:r>
              <a:rPr lang="hu-HU" altLang="hu-HU" sz="2400" dirty="0">
                <a:solidFill>
                  <a:schemeClr val="bg1"/>
                </a:solidFill>
                <a:latin typeface="+mn-lt"/>
              </a:rPr>
              <a:t>térképek a világról? </a:t>
            </a:r>
          </a:p>
        </p:txBody>
      </p:sp>
      <p:sp>
        <p:nvSpPr>
          <p:cNvPr id="26629" name="Szövegdoboz 4"/>
          <p:cNvSpPr txBox="1">
            <a:spLocks noChangeArrowheads="1"/>
          </p:cNvSpPr>
          <p:nvPr/>
        </p:nvSpPr>
        <p:spPr bwMode="auto">
          <a:xfrm>
            <a:off x="322556" y="1259954"/>
            <a:ext cx="4619625" cy="397031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I. HOW MAN HAS DRAWN HIS WORLD.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hu-H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The progress of map-making is surveyed in twenty-five exhibits, from the earliest known map, of Ga-Sur, Assyria, ca. 2400 B.C.; a model of Homer’s world; the world as conceived by Anaximander; Roman road maps; and the epochal maps of Ptolemy, </a:t>
            </a:r>
            <a:r>
              <a:rPr lang="en-US" altLang="hu-HU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Leardo</a:t>
            </a:r>
            <a:r>
              <a:rPr lang="en-US" altLang="hu-H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and Mercator; the </a:t>
            </a:r>
            <a:r>
              <a:rPr lang="en-US" altLang="hu-HU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Behaim</a:t>
            </a:r>
            <a:r>
              <a:rPr lang="en-US" altLang="hu-H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globe of 1492; the visionary polar projection of </a:t>
            </a:r>
            <a:r>
              <a:rPr lang="en-US" altLang="hu-HU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Glareanus</a:t>
            </a:r>
            <a:r>
              <a:rPr lang="en-US" altLang="hu-H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(1510); and so on to the latest polar projections showing the air routes of the near future</a:t>
            </a:r>
            <a:r>
              <a:rPr lang="en-US" altLang="hu-H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hu-HU" altLang="hu-HU" sz="16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Bevezetés a </a:t>
            </a:r>
            <a:r>
              <a:rPr lang="en-US" altLang="hu-HU" sz="1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New York’s Museum of Modern Art</a:t>
            </a:r>
            <a:r>
              <a:rPr lang="hu-HU" altLang="hu-HU" sz="1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„</a:t>
            </a:r>
            <a:r>
              <a:rPr lang="hu-HU" altLang="hu-H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Airways </a:t>
            </a:r>
            <a:r>
              <a:rPr lang="hu-HU" altLang="hu-HU" sz="1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to</a:t>
            </a:r>
            <a:r>
              <a:rPr lang="hu-HU" altLang="hu-H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Peace</a:t>
            </a:r>
            <a:r>
              <a:rPr lang="hu-HU" altLang="hu-H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” kiállításához</a:t>
            </a:r>
            <a:r>
              <a:rPr lang="hu-HU" altLang="hu-H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1943</a:t>
            </a:r>
            <a:endParaRPr lang="en-US" altLang="hu-HU" sz="1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30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56" y="5002085"/>
            <a:ext cx="25209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Kép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047" y="4909919"/>
            <a:ext cx="2285134" cy="190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43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ím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35191</TotalTime>
  <Words>1459</Words>
  <Application>Microsoft Office PowerPoint</Application>
  <PresentationFormat>Szélesvásznú</PresentationFormat>
  <Paragraphs>224</Paragraphs>
  <Slides>56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56</vt:i4>
      </vt:variant>
    </vt:vector>
  </HeadingPairs>
  <TitlesOfParts>
    <vt:vector size="68" baseType="lpstr">
      <vt:lpstr>Arial Unicode MS</vt:lpstr>
      <vt:lpstr>Arial</vt:lpstr>
      <vt:lpstr>Bahnschrift</vt:lpstr>
      <vt:lpstr>Calibri</vt:lpstr>
      <vt:lpstr>Gill Sans MT</vt:lpstr>
      <vt:lpstr>Lucida Sans Unicode</vt:lpstr>
      <vt:lpstr>Open Sans</vt:lpstr>
      <vt:lpstr>Times New Roman</vt:lpstr>
      <vt:lpstr>Verdana</vt:lpstr>
      <vt:lpstr>Wingdings</vt:lpstr>
      <vt:lpstr>Wingdings 2</vt:lpstr>
      <vt:lpstr>címdia</vt:lpstr>
      <vt:lpstr>PowerPoint-bemutató</vt:lpstr>
      <vt:lpstr>Török Zsolt Győző  </vt:lpstr>
      <vt:lpstr>Mi a térkép?</vt:lpstr>
      <vt:lpstr>A térkép: megismerési eszköz</vt:lpstr>
      <vt:lpstr> A kognitív „térkép” a fejünkben?</vt:lpstr>
      <vt:lpstr>Egy régi térkép…</vt:lpstr>
      <vt:lpstr>A térképtörténész mint térképkiadó…  </vt:lpstr>
      <vt:lpstr>20. századi térképek</vt:lpstr>
      <vt:lpstr>Elméletek a fejlődésről</vt:lpstr>
      <vt:lpstr>Térképészet mint „szövegelés”</vt:lpstr>
      <vt:lpstr>Az első térkép?</vt:lpstr>
      <vt:lpstr>Térképek? </vt:lpstr>
      <vt:lpstr>Mezopotámiai országtérkép: az első TÉRKÉP!</vt:lpstr>
      <vt:lpstr>A babilóniai világtérkép (Kr.e. 6. szd.)</vt:lpstr>
      <vt:lpstr>A Föld: korong</vt:lpstr>
      <vt:lpstr>A „gnómón világkép”</vt:lpstr>
      <vt:lpstr>Eratoszthenész (Kr.e. 276-195)</vt:lpstr>
      <vt:lpstr>Eratoszthenész / Krátész </vt:lpstr>
      <vt:lpstr>Ptolemaiosz és a világtérkép</vt:lpstr>
      <vt:lpstr>A matematikai földrajz (GIS)</vt:lpstr>
      <vt:lpstr>„Pannonia”</vt:lpstr>
      <vt:lpstr>És mit adtak nekünk a rómaiak? </vt:lpstr>
      <vt:lpstr>Tabula Peutingeriana (4. / 12. szd.)</vt:lpstr>
      <vt:lpstr>OT- térkép (Orbis Terrarum)</vt:lpstr>
      <vt:lpstr>Angolszász világtérkép (1050 előtt)</vt:lpstr>
      <vt:lpstr>Reneszánsz térképek: az újkor térképei</vt:lpstr>
      <vt:lpstr>Portolán térképek: hajózás, kereskedelem</vt:lpstr>
      <vt:lpstr>Az Újvilág, Amerika: 1507</vt:lpstr>
      <vt:lpstr>PowerPoint-bemutató</vt:lpstr>
      <vt:lpstr>A „Lázár-térkép”, 1528</vt:lpstr>
      <vt:lpstr>Honterus : Transylvania - Sybemburgen</vt:lpstr>
      <vt:lpstr>PowerPoint-bemutató</vt:lpstr>
      <vt:lpstr>Lazius, 1570</vt:lpstr>
      <vt:lpstr>Zsámboky, 1571/79</vt:lpstr>
      <vt:lpstr>Balaton: Lazius - Ortelius  / és  Sambucusnál?</vt:lpstr>
      <vt:lpstr>Angielini, 1575 körül</vt:lpstr>
      <vt:lpstr>A török háború kora: hadi térképek</vt:lpstr>
      <vt:lpstr>A modern atlaszok: Ortelius és Mercator  </vt:lpstr>
      <vt:lpstr>Blaeu, 1634 </vt:lpstr>
      <vt:lpstr>Coronelli, 1688</vt:lpstr>
      <vt:lpstr>Marsigli és Müller</vt:lpstr>
      <vt:lpstr>Delisle, 1703</vt:lpstr>
      <vt:lpstr>Nyomtatott Magyarország-térképek (18. szd.)</vt:lpstr>
      <vt:lpstr>A felvilágosodás térképészete (18. század)</vt:lpstr>
      <vt:lpstr>Mikoviny Sámuel és tanítványai</vt:lpstr>
      <vt:lpstr>PowerPoint-bemutató</vt:lpstr>
      <vt:lpstr>Lipszky, 1804</vt:lpstr>
      <vt:lpstr>Korabinszky / Görög-Kerekes</vt:lpstr>
      <vt:lpstr>Debreceni kollégium – Karacs Ferenc</vt:lpstr>
      <vt:lpstr>Vörös László – Bedő Albert</vt:lpstr>
      <vt:lpstr>Kogutowicz Manó – Magyar Földrajzi Intézet </vt:lpstr>
      <vt:lpstr>Teleki Pál / Kogutowicz Károly </vt:lpstr>
      <vt:lpstr>Térképek a nagyközönségnek </vt:lpstr>
      <vt:lpstr>A Balaton</vt:lpstr>
      <vt:lpstr>A 20. század</vt:lpstr>
      <vt:lpstr>Magyarország Nemzeti Atlasza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 prezentáció alcíme</dc:title>
  <dc:creator>Microsoft Office User</dc:creator>
  <cp:lastModifiedBy>Török Zsolt Győző</cp:lastModifiedBy>
  <cp:revision>238</cp:revision>
  <cp:lastPrinted>2024-10-30T07:44:08Z</cp:lastPrinted>
  <dcterms:created xsi:type="dcterms:W3CDTF">2021-07-01T15:39:11Z</dcterms:created>
  <dcterms:modified xsi:type="dcterms:W3CDTF">2025-07-10T17:47:19Z</dcterms:modified>
</cp:coreProperties>
</file>