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825" r:id="rId3"/>
    <p:sldId id="831" r:id="rId4"/>
    <p:sldId id="830" r:id="rId5"/>
    <p:sldId id="832" r:id="rId6"/>
    <p:sldId id="833" r:id="rId7"/>
    <p:sldId id="834" r:id="rId8"/>
    <p:sldId id="835" r:id="rId9"/>
    <p:sldId id="836" r:id="rId10"/>
    <p:sldId id="838" r:id="rId11"/>
    <p:sldId id="840" r:id="rId12"/>
    <p:sldId id="839" r:id="rId13"/>
    <p:sldId id="829" r:id="rId14"/>
    <p:sldId id="841" r:id="rId15"/>
    <p:sldId id="842" r:id="rId16"/>
    <p:sldId id="843" r:id="rId17"/>
    <p:sldId id="845" r:id="rId18"/>
    <p:sldId id="846" r:id="rId19"/>
    <p:sldId id="847" r:id="rId20"/>
    <p:sldId id="849" r:id="rId21"/>
    <p:sldId id="850" r:id="rId22"/>
    <p:sldId id="851" r:id="rId23"/>
    <p:sldId id="852" r:id="rId24"/>
    <p:sldId id="853" r:id="rId25"/>
    <p:sldId id="856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rgbClr val="0F247D"/>
        </a:solidFill>
        <a:latin typeface="Lucida Sans Unicod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rgbClr val="0F247D"/>
        </a:solidFill>
        <a:latin typeface="Lucida Sans Unicod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rgbClr val="0F247D"/>
        </a:solidFill>
        <a:latin typeface="Lucida Sans Unicod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rgbClr val="0F247D"/>
        </a:solidFill>
        <a:latin typeface="Lucida Sans Unicod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rgbClr val="0F247D"/>
        </a:solidFill>
        <a:latin typeface="Lucida Sans Unicode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0F247D"/>
        </a:solidFill>
        <a:latin typeface="Lucida Sans Unicode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0F247D"/>
        </a:solidFill>
        <a:latin typeface="Lucida Sans Unicode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0F247D"/>
        </a:solidFill>
        <a:latin typeface="Lucida Sans Unicode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0F247D"/>
        </a:solidFill>
        <a:latin typeface="Lucida Sans Unicod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FFFF"/>
    <a:srgbClr val="333333"/>
    <a:srgbClr val="CCFFFF"/>
    <a:srgbClr val="FFCC99"/>
    <a:srgbClr val="0F1E7D"/>
    <a:srgbClr val="0F247D"/>
    <a:srgbClr val="ECE9D8"/>
    <a:srgbClr val="5F5F5F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94586" autoAdjust="0"/>
  </p:normalViewPr>
  <p:slideViewPr>
    <p:cSldViewPr snapToGrid="0">
      <p:cViewPr varScale="1">
        <p:scale>
          <a:sx n="79" d="100"/>
          <a:sy n="79" d="100"/>
        </p:scale>
        <p:origin x="-804" y="-72"/>
      </p:cViewPr>
      <p:guideLst>
        <p:guide orient="horz" pos="797"/>
        <p:guide pos="55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494A87C-A431-4B8E-8F7D-DE002F6A9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63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3C06D50-EB85-422C-A972-C6751C157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29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B7036A8E-FDE8-4DAC-AF8D-9E11D75D6EC2}" type="slidenum">
              <a:rPr lang="en-US" sz="1200" b="0" smtClean="0">
                <a:solidFill>
                  <a:schemeClr val="tx1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sz="12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defTabSz="909638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3711531B-1139-44B0-8084-3577C4E54332}" type="slidenum">
              <a:rPr lang="en-AU" sz="1200">
                <a:latin typeface="Arial" charset="0"/>
              </a:rPr>
              <a:pPr eaLnBrk="1" hangingPunct="1"/>
              <a:t>21</a:t>
            </a:fld>
            <a:endParaRPr lang="en-AU" sz="1200">
              <a:latin typeface="Arial" charset="0"/>
            </a:endParaRPr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defTabSz="909638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095564DF-C581-4A3D-BB01-F9BFC0C08E81}" type="slidenum">
              <a:rPr lang="en-AU" sz="1200">
                <a:latin typeface="Arial" charset="0"/>
              </a:rPr>
              <a:pPr eaLnBrk="1" hangingPunct="1"/>
              <a:t>22</a:t>
            </a:fld>
            <a:endParaRPr lang="en-AU" sz="1200">
              <a:latin typeface="Arial" charset="0"/>
            </a:endParaRPr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defTabSz="909638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0A1FDEF9-1C30-4BE3-BEA2-44D66C6CBE21}" type="slidenum">
              <a:rPr lang="en-AU" sz="1200">
                <a:latin typeface="Arial" charset="0"/>
              </a:rPr>
              <a:pPr eaLnBrk="1" hangingPunct="1"/>
              <a:t>23</a:t>
            </a:fld>
            <a:endParaRPr lang="en-AU" sz="1200">
              <a:latin typeface="Arial" charset="0"/>
            </a:endParaRPr>
          </a:p>
        </p:txBody>
      </p:sp>
      <p:sp>
        <p:nvSpPr>
          <p:cNvPr id="58371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defTabSz="909638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21F62CF9-01CD-4C50-A0C3-461E511DB5A2}" type="slidenum">
              <a:rPr lang="en-AU" sz="1200">
                <a:latin typeface="Arial" charset="0"/>
              </a:rPr>
              <a:pPr eaLnBrk="1" hangingPunct="1"/>
              <a:t>24</a:t>
            </a:fld>
            <a:endParaRPr lang="en-AU" sz="1200">
              <a:latin typeface="Arial" charset="0"/>
            </a:endParaRPr>
          </a:p>
        </p:txBody>
      </p:sp>
      <p:sp>
        <p:nvSpPr>
          <p:cNvPr id="6041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defTabSz="909638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1A84C779-B4AF-478F-9371-E68178504548}" type="slidenum">
              <a:rPr lang="en-AU" sz="1200">
                <a:latin typeface="Arial" charset="0"/>
              </a:rPr>
              <a:pPr eaLnBrk="1" hangingPunct="1"/>
              <a:t>25</a:t>
            </a:fld>
            <a:endParaRPr lang="en-AU" sz="1200">
              <a:latin typeface="Arial" charset="0"/>
            </a:endParaRPr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David Danko - ESRI a member of the ICA Standards Commission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Users: depends on target of the work</a:t>
            </a:r>
          </a:p>
          <a:p>
            <a:r>
              <a:rPr lang="en-US" smtClean="0"/>
              <a:t>Policy level: to support </a:t>
            </a:r>
          </a:p>
          <a:p>
            <a:r>
              <a:rPr lang="en-US" smtClean="0"/>
              <a:t>In depth analyzes: who are able to change paramteres</a:t>
            </a: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87D064A7-B5E3-45CF-AA6E-3CE88A8CAFC1}" type="slidenum">
              <a:rPr lang="en-US" sz="1200" b="0" smtClean="0">
                <a:solidFill>
                  <a:schemeClr val="tx1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sz="12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defTabSz="909638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16722D54-788D-4390-949C-F88930219D0E}" type="slidenum">
              <a:rPr lang="en-AU" sz="1200">
                <a:latin typeface="Arial" charset="0"/>
              </a:rPr>
              <a:pPr eaLnBrk="1" hangingPunct="1"/>
              <a:t>14</a:t>
            </a:fld>
            <a:endParaRPr lang="en-AU" sz="1200">
              <a:latin typeface="Arial" charset="0"/>
            </a:endParaRPr>
          </a:p>
        </p:txBody>
      </p:sp>
      <p:sp>
        <p:nvSpPr>
          <p:cNvPr id="35843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defTabSz="909638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54F8A318-2412-4D57-A3F2-55BD5724F508}" type="slidenum">
              <a:rPr lang="en-AU" sz="1200">
                <a:latin typeface="Arial" charset="0"/>
              </a:rPr>
              <a:pPr eaLnBrk="1" hangingPunct="1"/>
              <a:t>15</a:t>
            </a:fld>
            <a:endParaRPr lang="en-AU" sz="1200">
              <a:latin typeface="Arial" charset="0"/>
            </a:endParaRPr>
          </a:p>
        </p:txBody>
      </p:sp>
      <p:sp>
        <p:nvSpPr>
          <p:cNvPr id="37891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defTabSz="909638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17DE7491-1B27-4219-877C-AB11880D4959}" type="slidenum">
              <a:rPr lang="en-AU" sz="1200">
                <a:latin typeface="Arial" charset="0"/>
              </a:rPr>
              <a:pPr eaLnBrk="1" hangingPunct="1"/>
              <a:t>16</a:t>
            </a:fld>
            <a:endParaRPr lang="en-AU" sz="1200">
              <a:latin typeface="Arial" charset="0"/>
            </a:endParaRPr>
          </a:p>
        </p:txBody>
      </p:sp>
      <p:sp>
        <p:nvSpPr>
          <p:cNvPr id="3993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defTabSz="909638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14F1B121-E94A-48BC-857B-B01740CE1A3F}" type="slidenum">
              <a:rPr lang="en-AU" sz="1200">
                <a:latin typeface="Arial" charset="0"/>
              </a:rPr>
              <a:pPr eaLnBrk="1" hangingPunct="1"/>
              <a:t>17</a:t>
            </a:fld>
            <a:endParaRPr lang="en-AU" sz="1200">
              <a:latin typeface="Arial" charset="0"/>
            </a:endParaRPr>
          </a:p>
        </p:txBody>
      </p:sp>
      <p:sp>
        <p:nvSpPr>
          <p:cNvPr id="44035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defTabSz="909638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DEB223FB-FA65-44F8-997D-F9E44188EC13}" type="slidenum">
              <a:rPr lang="en-AU" sz="1200">
                <a:latin typeface="Arial" charset="0"/>
              </a:rPr>
              <a:pPr eaLnBrk="1" hangingPunct="1"/>
              <a:t>18</a:t>
            </a:fld>
            <a:endParaRPr lang="en-AU" sz="1200">
              <a:latin typeface="Arial" charset="0"/>
            </a:endParaRPr>
          </a:p>
        </p:txBody>
      </p:sp>
      <p:sp>
        <p:nvSpPr>
          <p:cNvPr id="46083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defTabSz="909638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E845E4C1-8B19-4A13-9DD9-20D98F407986}" type="slidenum">
              <a:rPr lang="en-AU" sz="1200">
                <a:latin typeface="Arial" charset="0"/>
              </a:rPr>
              <a:pPr eaLnBrk="1" hangingPunct="1"/>
              <a:t>19</a:t>
            </a:fld>
            <a:endParaRPr lang="en-AU" sz="1200">
              <a:latin typeface="Arial" charset="0"/>
            </a:endParaRPr>
          </a:p>
        </p:txBody>
      </p:sp>
      <p:sp>
        <p:nvSpPr>
          <p:cNvPr id="48131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defTabSz="909638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7C93BF52-397B-4706-A4C6-1DCA4766F90C}" type="slidenum">
              <a:rPr lang="en-AU" sz="1200">
                <a:latin typeface="Arial" charset="0"/>
              </a:rPr>
              <a:pPr eaLnBrk="1" hangingPunct="1"/>
              <a:t>20</a:t>
            </a:fld>
            <a:endParaRPr lang="en-AU" sz="1200">
              <a:latin typeface="Arial" charset="0"/>
            </a:endParaRPr>
          </a:p>
        </p:txBody>
      </p:sp>
      <p:sp>
        <p:nvSpPr>
          <p:cNvPr id="52227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43"/>
          <p:cNvSpPr>
            <a:spLocks noChangeArrowheads="1"/>
          </p:cNvSpPr>
          <p:nvPr/>
        </p:nvSpPr>
        <p:spPr bwMode="auto">
          <a:xfrm>
            <a:off x="8789988" y="6299200"/>
            <a:ext cx="52387" cy="558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6" name="Rectangle 347"/>
          <p:cNvSpPr>
            <a:spLocks noChangeAspect="1" noChangeArrowheads="1"/>
          </p:cNvSpPr>
          <p:nvPr/>
        </p:nvSpPr>
        <p:spPr bwMode="auto">
          <a:xfrm>
            <a:off x="8831263" y="5559425"/>
            <a:ext cx="312737" cy="215900"/>
          </a:xfrm>
          <a:prstGeom prst="rect">
            <a:avLst/>
          </a:prstGeom>
          <a:solidFill>
            <a:srgbClr val="FC001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7" name="Rectangle 348"/>
          <p:cNvSpPr>
            <a:spLocks noChangeAspect="1" noChangeArrowheads="1"/>
          </p:cNvSpPr>
          <p:nvPr/>
        </p:nvSpPr>
        <p:spPr bwMode="auto">
          <a:xfrm>
            <a:off x="8831263" y="5919788"/>
            <a:ext cx="312737" cy="215900"/>
          </a:xfrm>
          <a:prstGeom prst="rect">
            <a:avLst/>
          </a:prstGeom>
          <a:solidFill>
            <a:srgbClr val="007B3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8" name="Rectangle 349"/>
          <p:cNvSpPr>
            <a:spLocks noChangeAspect="1" noChangeArrowheads="1"/>
          </p:cNvSpPr>
          <p:nvPr/>
        </p:nvSpPr>
        <p:spPr bwMode="auto">
          <a:xfrm>
            <a:off x="8831263" y="6278563"/>
            <a:ext cx="312737" cy="215900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9" name="Rectangle 350"/>
          <p:cNvSpPr>
            <a:spLocks noChangeAspect="1" noChangeArrowheads="1"/>
          </p:cNvSpPr>
          <p:nvPr/>
        </p:nvSpPr>
        <p:spPr bwMode="auto">
          <a:xfrm>
            <a:off x="8831263" y="5199063"/>
            <a:ext cx="312737" cy="215900"/>
          </a:xfrm>
          <a:prstGeom prst="rect">
            <a:avLst/>
          </a:prstGeom>
          <a:solidFill>
            <a:srgbClr val="FF801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10" name="Rectangle 351"/>
          <p:cNvSpPr>
            <a:spLocks noChangeAspect="1" noChangeArrowheads="1"/>
          </p:cNvSpPr>
          <p:nvPr/>
        </p:nvSpPr>
        <p:spPr bwMode="auto">
          <a:xfrm>
            <a:off x="8831263" y="6642100"/>
            <a:ext cx="312737" cy="215900"/>
          </a:xfrm>
          <a:prstGeom prst="rect">
            <a:avLst/>
          </a:prstGeom>
          <a:solidFill>
            <a:srgbClr val="0F1E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13" name="Line 344"/>
          <p:cNvSpPr>
            <a:spLocks noChangeShapeType="1"/>
          </p:cNvSpPr>
          <p:nvPr/>
        </p:nvSpPr>
        <p:spPr bwMode="auto">
          <a:xfrm>
            <a:off x="1087438" y="1644650"/>
            <a:ext cx="8056562" cy="3175"/>
          </a:xfrm>
          <a:prstGeom prst="line">
            <a:avLst/>
          </a:prstGeom>
          <a:noFill/>
          <a:ln w="9525">
            <a:solidFill>
              <a:srgbClr val="FF8019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3293" name="Rectangle 221"/>
          <p:cNvSpPr>
            <a:spLocks noGrp="1" noChangeArrowheads="1"/>
          </p:cNvSpPr>
          <p:nvPr>
            <p:ph type="subTitle" idx="1"/>
          </p:nvPr>
        </p:nvSpPr>
        <p:spPr>
          <a:xfrm>
            <a:off x="1087438" y="3525838"/>
            <a:ext cx="7672387" cy="135731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 noProof="0" smtClean="0"/>
              <a:t>Click to edit Master subtitle style</a:t>
            </a:r>
            <a:endParaRPr lang="en-GB" noProof="0"/>
          </a:p>
        </p:txBody>
      </p:sp>
      <p:sp>
        <p:nvSpPr>
          <p:cNvPr id="3426" name="Rectangle 354"/>
          <p:cNvSpPr>
            <a:spLocks noGrp="1" noChangeArrowheads="1"/>
          </p:cNvSpPr>
          <p:nvPr>
            <p:ph type="ctrTitle" sz="quarter"/>
          </p:nvPr>
        </p:nvSpPr>
        <p:spPr>
          <a:xfrm>
            <a:off x="1087438" y="2098675"/>
            <a:ext cx="7662862" cy="1143000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107951" y="114300"/>
            <a:ext cx="1543050" cy="1273175"/>
            <a:chOff x="3233" y="96"/>
            <a:chExt cx="972" cy="802"/>
          </a:xfrm>
        </p:grpSpPr>
        <p:sp>
          <p:nvSpPr>
            <p:cNvPr id="19" name="Oval 5"/>
            <p:cNvSpPr>
              <a:spLocks noChangeArrowheads="1"/>
            </p:cNvSpPr>
            <p:nvPr userDrawn="1"/>
          </p:nvSpPr>
          <p:spPr bwMode="auto">
            <a:xfrm>
              <a:off x="3233" y="248"/>
              <a:ext cx="972" cy="496"/>
            </a:xfrm>
            <a:prstGeom prst="ellipse">
              <a:avLst/>
            </a:prstGeom>
            <a:noFill/>
            <a:ln w="2" cap="flat">
              <a:solidFill>
                <a:srgbClr val="0046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Oval 6"/>
            <p:cNvSpPr>
              <a:spLocks noChangeArrowheads="1"/>
            </p:cNvSpPr>
            <p:nvPr userDrawn="1"/>
          </p:nvSpPr>
          <p:spPr bwMode="auto">
            <a:xfrm>
              <a:off x="3316" y="248"/>
              <a:ext cx="807" cy="496"/>
            </a:xfrm>
            <a:prstGeom prst="ellipse">
              <a:avLst/>
            </a:prstGeom>
            <a:noFill/>
            <a:ln w="2" cap="flat">
              <a:solidFill>
                <a:srgbClr val="0046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Oval 7"/>
            <p:cNvSpPr>
              <a:spLocks noChangeArrowheads="1"/>
            </p:cNvSpPr>
            <p:nvPr userDrawn="1"/>
          </p:nvSpPr>
          <p:spPr bwMode="auto">
            <a:xfrm>
              <a:off x="3396" y="248"/>
              <a:ext cx="646" cy="496"/>
            </a:xfrm>
            <a:prstGeom prst="ellipse">
              <a:avLst/>
            </a:prstGeom>
            <a:noFill/>
            <a:ln w="2" cap="flat">
              <a:solidFill>
                <a:srgbClr val="0046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" name="Oval 8"/>
            <p:cNvSpPr>
              <a:spLocks noChangeArrowheads="1"/>
            </p:cNvSpPr>
            <p:nvPr userDrawn="1"/>
          </p:nvSpPr>
          <p:spPr bwMode="auto">
            <a:xfrm>
              <a:off x="3479" y="248"/>
              <a:ext cx="483" cy="496"/>
            </a:xfrm>
            <a:prstGeom prst="ellipse">
              <a:avLst/>
            </a:prstGeom>
            <a:noFill/>
            <a:ln w="2" cap="flat">
              <a:solidFill>
                <a:srgbClr val="0046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3" name="Oval 9"/>
            <p:cNvSpPr>
              <a:spLocks noChangeArrowheads="1"/>
            </p:cNvSpPr>
            <p:nvPr userDrawn="1"/>
          </p:nvSpPr>
          <p:spPr bwMode="auto">
            <a:xfrm>
              <a:off x="3557" y="248"/>
              <a:ext cx="324" cy="496"/>
            </a:xfrm>
            <a:prstGeom prst="ellipse">
              <a:avLst/>
            </a:prstGeom>
            <a:noFill/>
            <a:ln w="2" cap="flat">
              <a:solidFill>
                <a:srgbClr val="0046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" name="Oval 10"/>
            <p:cNvSpPr>
              <a:spLocks noChangeArrowheads="1"/>
            </p:cNvSpPr>
            <p:nvPr userDrawn="1"/>
          </p:nvSpPr>
          <p:spPr bwMode="auto">
            <a:xfrm>
              <a:off x="3640" y="248"/>
              <a:ext cx="161" cy="496"/>
            </a:xfrm>
            <a:prstGeom prst="ellipse">
              <a:avLst/>
            </a:prstGeom>
            <a:noFill/>
            <a:ln w="2" cap="flat">
              <a:solidFill>
                <a:srgbClr val="0046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5" name="Line 11"/>
            <p:cNvSpPr>
              <a:spLocks noChangeShapeType="1"/>
            </p:cNvSpPr>
            <p:nvPr userDrawn="1"/>
          </p:nvSpPr>
          <p:spPr bwMode="auto">
            <a:xfrm>
              <a:off x="3720" y="248"/>
              <a:ext cx="0" cy="496"/>
            </a:xfrm>
            <a:prstGeom prst="line">
              <a:avLst/>
            </a:prstGeom>
            <a:noFill/>
            <a:ln w="2" cap="flat">
              <a:solidFill>
                <a:srgbClr val="0046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6" name="Line 12"/>
            <p:cNvSpPr>
              <a:spLocks noChangeShapeType="1"/>
            </p:cNvSpPr>
            <p:nvPr userDrawn="1"/>
          </p:nvSpPr>
          <p:spPr bwMode="auto">
            <a:xfrm>
              <a:off x="3233" y="496"/>
              <a:ext cx="972" cy="0"/>
            </a:xfrm>
            <a:prstGeom prst="line">
              <a:avLst/>
            </a:prstGeom>
            <a:noFill/>
            <a:ln w="2" cap="flat">
              <a:solidFill>
                <a:srgbClr val="0046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7" name="Line 13"/>
            <p:cNvSpPr>
              <a:spLocks noChangeShapeType="1"/>
            </p:cNvSpPr>
            <p:nvPr userDrawn="1"/>
          </p:nvSpPr>
          <p:spPr bwMode="auto">
            <a:xfrm>
              <a:off x="3273" y="594"/>
              <a:ext cx="895" cy="0"/>
            </a:xfrm>
            <a:prstGeom prst="line">
              <a:avLst/>
            </a:prstGeom>
            <a:noFill/>
            <a:ln w="2" cap="flat">
              <a:solidFill>
                <a:srgbClr val="0046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8" name="Line 14"/>
            <p:cNvSpPr>
              <a:spLocks noChangeShapeType="1"/>
            </p:cNvSpPr>
            <p:nvPr userDrawn="1"/>
          </p:nvSpPr>
          <p:spPr bwMode="auto">
            <a:xfrm>
              <a:off x="3406" y="684"/>
              <a:ext cx="629" cy="0"/>
            </a:xfrm>
            <a:prstGeom prst="line">
              <a:avLst/>
            </a:prstGeom>
            <a:noFill/>
            <a:ln w="2" cap="flat">
              <a:solidFill>
                <a:srgbClr val="0046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9" name="Line 15"/>
            <p:cNvSpPr>
              <a:spLocks noChangeShapeType="1"/>
            </p:cNvSpPr>
            <p:nvPr userDrawn="1"/>
          </p:nvSpPr>
          <p:spPr bwMode="auto">
            <a:xfrm>
              <a:off x="3278" y="394"/>
              <a:ext cx="885" cy="0"/>
            </a:xfrm>
            <a:prstGeom prst="line">
              <a:avLst/>
            </a:prstGeom>
            <a:noFill/>
            <a:ln w="2" cap="flat">
              <a:solidFill>
                <a:srgbClr val="0046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0" name="Line 16"/>
            <p:cNvSpPr>
              <a:spLocks noChangeShapeType="1"/>
            </p:cNvSpPr>
            <p:nvPr userDrawn="1"/>
          </p:nvSpPr>
          <p:spPr bwMode="auto">
            <a:xfrm>
              <a:off x="3406" y="305"/>
              <a:ext cx="629" cy="0"/>
            </a:xfrm>
            <a:prstGeom prst="line">
              <a:avLst/>
            </a:prstGeom>
            <a:noFill/>
            <a:ln w="2" cap="flat">
              <a:solidFill>
                <a:srgbClr val="0046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1" name="Freeform 17"/>
            <p:cNvSpPr>
              <a:spLocks/>
            </p:cNvSpPr>
            <p:nvPr userDrawn="1"/>
          </p:nvSpPr>
          <p:spPr bwMode="auto">
            <a:xfrm>
              <a:off x="3413" y="277"/>
              <a:ext cx="213" cy="395"/>
            </a:xfrm>
            <a:custGeom>
              <a:avLst/>
              <a:gdLst>
                <a:gd name="T0" fmla="*/ 63 w 90"/>
                <a:gd name="T1" fmla="*/ 157 h 166"/>
                <a:gd name="T2" fmla="*/ 58 w 90"/>
                <a:gd name="T3" fmla="*/ 145 h 166"/>
                <a:gd name="T4" fmla="*/ 55 w 90"/>
                <a:gd name="T5" fmla="*/ 133 h 166"/>
                <a:gd name="T6" fmla="*/ 46 w 90"/>
                <a:gd name="T7" fmla="*/ 114 h 166"/>
                <a:gd name="T8" fmla="*/ 38 w 90"/>
                <a:gd name="T9" fmla="*/ 101 h 166"/>
                <a:gd name="T10" fmla="*/ 41 w 90"/>
                <a:gd name="T11" fmla="*/ 88 h 166"/>
                <a:gd name="T12" fmla="*/ 35 w 90"/>
                <a:gd name="T13" fmla="*/ 80 h 166"/>
                <a:gd name="T14" fmla="*/ 23 w 90"/>
                <a:gd name="T15" fmla="*/ 69 h 166"/>
                <a:gd name="T16" fmla="*/ 14 w 90"/>
                <a:gd name="T17" fmla="*/ 56 h 166"/>
                <a:gd name="T18" fmla="*/ 11 w 90"/>
                <a:gd name="T19" fmla="*/ 57 h 166"/>
                <a:gd name="T20" fmla="*/ 8 w 90"/>
                <a:gd name="T21" fmla="*/ 41 h 166"/>
                <a:gd name="T22" fmla="*/ 21 w 90"/>
                <a:gd name="T23" fmla="*/ 24 h 166"/>
                <a:gd name="T24" fmla="*/ 15 w 90"/>
                <a:gd name="T25" fmla="*/ 13 h 166"/>
                <a:gd name="T26" fmla="*/ 0 w 90"/>
                <a:gd name="T27" fmla="*/ 18 h 166"/>
                <a:gd name="T28" fmla="*/ 10 w 90"/>
                <a:gd name="T29" fmla="*/ 11 h 166"/>
                <a:gd name="T30" fmla="*/ 35 w 90"/>
                <a:gd name="T31" fmla="*/ 2 h 166"/>
                <a:gd name="T32" fmla="*/ 52 w 90"/>
                <a:gd name="T33" fmla="*/ 2 h 166"/>
                <a:gd name="T34" fmla="*/ 62 w 90"/>
                <a:gd name="T35" fmla="*/ 4 h 166"/>
                <a:gd name="T36" fmla="*/ 74 w 90"/>
                <a:gd name="T37" fmla="*/ 2 h 166"/>
                <a:gd name="T38" fmla="*/ 77 w 90"/>
                <a:gd name="T39" fmla="*/ 5 h 166"/>
                <a:gd name="T40" fmla="*/ 66 w 90"/>
                <a:gd name="T41" fmla="*/ 9 h 166"/>
                <a:gd name="T42" fmla="*/ 62 w 90"/>
                <a:gd name="T43" fmla="*/ 18 h 166"/>
                <a:gd name="T44" fmla="*/ 66 w 90"/>
                <a:gd name="T45" fmla="*/ 18 h 166"/>
                <a:gd name="T46" fmla="*/ 77 w 90"/>
                <a:gd name="T47" fmla="*/ 10 h 166"/>
                <a:gd name="T48" fmla="*/ 82 w 90"/>
                <a:gd name="T49" fmla="*/ 13 h 166"/>
                <a:gd name="T50" fmla="*/ 83 w 90"/>
                <a:gd name="T51" fmla="*/ 19 h 166"/>
                <a:gd name="T52" fmla="*/ 70 w 90"/>
                <a:gd name="T53" fmla="*/ 25 h 166"/>
                <a:gd name="T54" fmla="*/ 70 w 90"/>
                <a:gd name="T55" fmla="*/ 30 h 166"/>
                <a:gd name="T56" fmla="*/ 52 w 90"/>
                <a:gd name="T57" fmla="*/ 43 h 166"/>
                <a:gd name="T58" fmla="*/ 43 w 90"/>
                <a:gd name="T59" fmla="*/ 55 h 166"/>
                <a:gd name="T60" fmla="*/ 29 w 90"/>
                <a:gd name="T61" fmla="*/ 51 h 166"/>
                <a:gd name="T62" fmla="*/ 26 w 90"/>
                <a:gd name="T63" fmla="*/ 66 h 166"/>
                <a:gd name="T64" fmla="*/ 34 w 90"/>
                <a:gd name="T65" fmla="*/ 62 h 166"/>
                <a:gd name="T66" fmla="*/ 32 w 90"/>
                <a:gd name="T67" fmla="*/ 68 h 166"/>
                <a:gd name="T68" fmla="*/ 36 w 90"/>
                <a:gd name="T69" fmla="*/ 78 h 166"/>
                <a:gd name="T70" fmla="*/ 48 w 90"/>
                <a:gd name="T71" fmla="*/ 75 h 166"/>
                <a:gd name="T72" fmla="*/ 59 w 90"/>
                <a:gd name="T73" fmla="*/ 77 h 166"/>
                <a:gd name="T74" fmla="*/ 67 w 90"/>
                <a:gd name="T75" fmla="*/ 84 h 166"/>
                <a:gd name="T76" fmla="*/ 72 w 90"/>
                <a:gd name="T77" fmla="*/ 90 h 166"/>
                <a:gd name="T78" fmla="*/ 81 w 90"/>
                <a:gd name="T79" fmla="*/ 96 h 166"/>
                <a:gd name="T80" fmla="*/ 88 w 90"/>
                <a:gd name="T81" fmla="*/ 99 h 166"/>
                <a:gd name="T82" fmla="*/ 87 w 90"/>
                <a:gd name="T83" fmla="*/ 108 h 166"/>
                <a:gd name="T84" fmla="*/ 84 w 90"/>
                <a:gd name="T85" fmla="*/ 124 h 166"/>
                <a:gd name="T86" fmla="*/ 78 w 90"/>
                <a:gd name="T87" fmla="*/ 130 h 166"/>
                <a:gd name="T88" fmla="*/ 75 w 90"/>
                <a:gd name="T89" fmla="*/ 140 h 166"/>
                <a:gd name="T90" fmla="*/ 70 w 90"/>
                <a:gd name="T91" fmla="*/ 146 h 166"/>
                <a:gd name="T92" fmla="*/ 69 w 90"/>
                <a:gd name="T93" fmla="*/ 154 h 166"/>
                <a:gd name="T94" fmla="*/ 70 w 90"/>
                <a:gd name="T95" fmla="*/ 159 h 166"/>
                <a:gd name="T96" fmla="*/ 72 w 90"/>
                <a:gd name="T9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0" h="166">
                  <a:moveTo>
                    <a:pt x="67" y="163"/>
                  </a:moveTo>
                  <a:cubicBezTo>
                    <a:pt x="66" y="162"/>
                    <a:pt x="64" y="159"/>
                    <a:pt x="63" y="157"/>
                  </a:cubicBezTo>
                  <a:cubicBezTo>
                    <a:pt x="62" y="156"/>
                    <a:pt x="60" y="152"/>
                    <a:pt x="60" y="150"/>
                  </a:cubicBezTo>
                  <a:cubicBezTo>
                    <a:pt x="59" y="149"/>
                    <a:pt x="58" y="148"/>
                    <a:pt x="58" y="145"/>
                  </a:cubicBezTo>
                  <a:cubicBezTo>
                    <a:pt x="57" y="143"/>
                    <a:pt x="57" y="139"/>
                    <a:pt x="56" y="137"/>
                  </a:cubicBezTo>
                  <a:cubicBezTo>
                    <a:pt x="55" y="136"/>
                    <a:pt x="55" y="135"/>
                    <a:pt x="55" y="133"/>
                  </a:cubicBezTo>
                  <a:cubicBezTo>
                    <a:pt x="54" y="131"/>
                    <a:pt x="53" y="122"/>
                    <a:pt x="52" y="120"/>
                  </a:cubicBezTo>
                  <a:cubicBezTo>
                    <a:pt x="52" y="118"/>
                    <a:pt x="47" y="115"/>
                    <a:pt x="46" y="114"/>
                  </a:cubicBezTo>
                  <a:cubicBezTo>
                    <a:pt x="44" y="113"/>
                    <a:pt x="41" y="107"/>
                    <a:pt x="41" y="106"/>
                  </a:cubicBezTo>
                  <a:cubicBezTo>
                    <a:pt x="40" y="104"/>
                    <a:pt x="39" y="102"/>
                    <a:pt x="38" y="101"/>
                  </a:cubicBezTo>
                  <a:cubicBezTo>
                    <a:pt x="36" y="99"/>
                    <a:pt x="37" y="95"/>
                    <a:pt x="38" y="93"/>
                  </a:cubicBezTo>
                  <a:cubicBezTo>
                    <a:pt x="38" y="91"/>
                    <a:pt x="41" y="89"/>
                    <a:pt x="41" y="88"/>
                  </a:cubicBezTo>
                  <a:cubicBezTo>
                    <a:pt x="42" y="86"/>
                    <a:pt x="42" y="83"/>
                    <a:pt x="41" y="82"/>
                  </a:cubicBezTo>
                  <a:cubicBezTo>
                    <a:pt x="41" y="81"/>
                    <a:pt x="37" y="81"/>
                    <a:pt x="35" y="80"/>
                  </a:cubicBezTo>
                  <a:cubicBezTo>
                    <a:pt x="33" y="79"/>
                    <a:pt x="33" y="74"/>
                    <a:pt x="29" y="73"/>
                  </a:cubicBezTo>
                  <a:cubicBezTo>
                    <a:pt x="28" y="72"/>
                    <a:pt x="25" y="70"/>
                    <a:pt x="23" y="69"/>
                  </a:cubicBezTo>
                  <a:cubicBezTo>
                    <a:pt x="21" y="68"/>
                    <a:pt x="17" y="67"/>
                    <a:pt x="15" y="65"/>
                  </a:cubicBezTo>
                  <a:cubicBezTo>
                    <a:pt x="15" y="64"/>
                    <a:pt x="14" y="59"/>
                    <a:pt x="14" y="56"/>
                  </a:cubicBezTo>
                  <a:cubicBezTo>
                    <a:pt x="13" y="54"/>
                    <a:pt x="12" y="49"/>
                    <a:pt x="11" y="49"/>
                  </a:cubicBezTo>
                  <a:cubicBezTo>
                    <a:pt x="10" y="49"/>
                    <a:pt x="13" y="57"/>
                    <a:pt x="11" y="57"/>
                  </a:cubicBezTo>
                  <a:cubicBezTo>
                    <a:pt x="7" y="57"/>
                    <a:pt x="10" y="47"/>
                    <a:pt x="9" y="46"/>
                  </a:cubicBezTo>
                  <a:cubicBezTo>
                    <a:pt x="9" y="44"/>
                    <a:pt x="8" y="43"/>
                    <a:pt x="8" y="41"/>
                  </a:cubicBezTo>
                  <a:cubicBezTo>
                    <a:pt x="9" y="39"/>
                    <a:pt x="9" y="37"/>
                    <a:pt x="12" y="34"/>
                  </a:cubicBezTo>
                  <a:cubicBezTo>
                    <a:pt x="16" y="29"/>
                    <a:pt x="20" y="26"/>
                    <a:pt x="21" y="24"/>
                  </a:cubicBezTo>
                  <a:cubicBezTo>
                    <a:pt x="22" y="22"/>
                    <a:pt x="29" y="12"/>
                    <a:pt x="27" y="12"/>
                  </a:cubicBezTo>
                  <a:cubicBezTo>
                    <a:pt x="25" y="12"/>
                    <a:pt x="18" y="11"/>
                    <a:pt x="15" y="13"/>
                  </a:cubicBezTo>
                  <a:cubicBezTo>
                    <a:pt x="12" y="14"/>
                    <a:pt x="9" y="16"/>
                    <a:pt x="6" y="16"/>
                  </a:cubicBezTo>
                  <a:cubicBezTo>
                    <a:pt x="4" y="17"/>
                    <a:pt x="0" y="18"/>
                    <a:pt x="0" y="18"/>
                  </a:cubicBezTo>
                  <a:cubicBezTo>
                    <a:pt x="0" y="17"/>
                    <a:pt x="5" y="16"/>
                    <a:pt x="6" y="15"/>
                  </a:cubicBezTo>
                  <a:cubicBezTo>
                    <a:pt x="8" y="14"/>
                    <a:pt x="8" y="13"/>
                    <a:pt x="10" y="11"/>
                  </a:cubicBezTo>
                  <a:cubicBezTo>
                    <a:pt x="12" y="10"/>
                    <a:pt x="20" y="7"/>
                    <a:pt x="22" y="7"/>
                  </a:cubicBezTo>
                  <a:cubicBezTo>
                    <a:pt x="25" y="6"/>
                    <a:pt x="33" y="3"/>
                    <a:pt x="35" y="2"/>
                  </a:cubicBezTo>
                  <a:cubicBezTo>
                    <a:pt x="37" y="2"/>
                    <a:pt x="41" y="1"/>
                    <a:pt x="43" y="1"/>
                  </a:cubicBezTo>
                  <a:cubicBezTo>
                    <a:pt x="46" y="2"/>
                    <a:pt x="50" y="2"/>
                    <a:pt x="52" y="2"/>
                  </a:cubicBezTo>
                  <a:cubicBezTo>
                    <a:pt x="53" y="2"/>
                    <a:pt x="56" y="2"/>
                    <a:pt x="57" y="2"/>
                  </a:cubicBezTo>
                  <a:cubicBezTo>
                    <a:pt x="59" y="2"/>
                    <a:pt x="61" y="4"/>
                    <a:pt x="62" y="4"/>
                  </a:cubicBezTo>
                  <a:cubicBezTo>
                    <a:pt x="63" y="4"/>
                    <a:pt x="66" y="4"/>
                    <a:pt x="67" y="4"/>
                  </a:cubicBezTo>
                  <a:cubicBezTo>
                    <a:pt x="69" y="4"/>
                    <a:pt x="73" y="3"/>
                    <a:pt x="74" y="2"/>
                  </a:cubicBezTo>
                  <a:cubicBezTo>
                    <a:pt x="75" y="2"/>
                    <a:pt x="77" y="0"/>
                    <a:pt x="78" y="0"/>
                  </a:cubicBezTo>
                  <a:cubicBezTo>
                    <a:pt x="79" y="1"/>
                    <a:pt x="79" y="5"/>
                    <a:pt x="77" y="5"/>
                  </a:cubicBezTo>
                  <a:cubicBezTo>
                    <a:pt x="76" y="5"/>
                    <a:pt x="74" y="6"/>
                    <a:pt x="73" y="6"/>
                  </a:cubicBezTo>
                  <a:cubicBezTo>
                    <a:pt x="71" y="7"/>
                    <a:pt x="67" y="9"/>
                    <a:pt x="66" y="9"/>
                  </a:cubicBezTo>
                  <a:cubicBezTo>
                    <a:pt x="64" y="10"/>
                    <a:pt x="60" y="12"/>
                    <a:pt x="59" y="13"/>
                  </a:cubicBezTo>
                  <a:cubicBezTo>
                    <a:pt x="58" y="15"/>
                    <a:pt x="61" y="17"/>
                    <a:pt x="62" y="18"/>
                  </a:cubicBezTo>
                  <a:cubicBezTo>
                    <a:pt x="63" y="19"/>
                    <a:pt x="61" y="23"/>
                    <a:pt x="62" y="23"/>
                  </a:cubicBezTo>
                  <a:cubicBezTo>
                    <a:pt x="63" y="23"/>
                    <a:pt x="65" y="19"/>
                    <a:pt x="66" y="18"/>
                  </a:cubicBezTo>
                  <a:cubicBezTo>
                    <a:pt x="67" y="18"/>
                    <a:pt x="70" y="16"/>
                    <a:pt x="71" y="15"/>
                  </a:cubicBezTo>
                  <a:cubicBezTo>
                    <a:pt x="71" y="14"/>
                    <a:pt x="75" y="9"/>
                    <a:pt x="77" y="10"/>
                  </a:cubicBezTo>
                  <a:cubicBezTo>
                    <a:pt x="78" y="10"/>
                    <a:pt x="78" y="11"/>
                    <a:pt x="79" y="12"/>
                  </a:cubicBezTo>
                  <a:cubicBezTo>
                    <a:pt x="80" y="12"/>
                    <a:pt x="82" y="12"/>
                    <a:pt x="82" y="13"/>
                  </a:cubicBezTo>
                  <a:cubicBezTo>
                    <a:pt x="82" y="14"/>
                    <a:pt x="80" y="16"/>
                    <a:pt x="81" y="17"/>
                  </a:cubicBezTo>
                  <a:cubicBezTo>
                    <a:pt x="82" y="17"/>
                    <a:pt x="83" y="18"/>
                    <a:pt x="83" y="19"/>
                  </a:cubicBezTo>
                  <a:cubicBezTo>
                    <a:pt x="84" y="20"/>
                    <a:pt x="84" y="21"/>
                    <a:pt x="77" y="24"/>
                  </a:cubicBezTo>
                  <a:cubicBezTo>
                    <a:pt x="76" y="24"/>
                    <a:pt x="71" y="23"/>
                    <a:pt x="70" y="25"/>
                  </a:cubicBezTo>
                  <a:cubicBezTo>
                    <a:pt x="70" y="25"/>
                    <a:pt x="72" y="25"/>
                    <a:pt x="73" y="25"/>
                  </a:cubicBezTo>
                  <a:cubicBezTo>
                    <a:pt x="74" y="26"/>
                    <a:pt x="71" y="30"/>
                    <a:pt x="70" y="30"/>
                  </a:cubicBezTo>
                  <a:cubicBezTo>
                    <a:pt x="68" y="29"/>
                    <a:pt x="65" y="31"/>
                    <a:pt x="63" y="33"/>
                  </a:cubicBezTo>
                  <a:cubicBezTo>
                    <a:pt x="61" y="35"/>
                    <a:pt x="54" y="41"/>
                    <a:pt x="52" y="43"/>
                  </a:cubicBezTo>
                  <a:cubicBezTo>
                    <a:pt x="50" y="45"/>
                    <a:pt x="48" y="46"/>
                    <a:pt x="47" y="47"/>
                  </a:cubicBezTo>
                  <a:cubicBezTo>
                    <a:pt x="46" y="49"/>
                    <a:pt x="45" y="55"/>
                    <a:pt x="43" y="55"/>
                  </a:cubicBezTo>
                  <a:cubicBezTo>
                    <a:pt x="41" y="56"/>
                    <a:pt x="42" y="49"/>
                    <a:pt x="40" y="49"/>
                  </a:cubicBezTo>
                  <a:cubicBezTo>
                    <a:pt x="38" y="49"/>
                    <a:pt x="31" y="50"/>
                    <a:pt x="29" y="51"/>
                  </a:cubicBezTo>
                  <a:cubicBezTo>
                    <a:pt x="28" y="52"/>
                    <a:pt x="26" y="54"/>
                    <a:pt x="24" y="58"/>
                  </a:cubicBezTo>
                  <a:cubicBezTo>
                    <a:pt x="23" y="62"/>
                    <a:pt x="23" y="65"/>
                    <a:pt x="26" y="66"/>
                  </a:cubicBezTo>
                  <a:cubicBezTo>
                    <a:pt x="29" y="66"/>
                    <a:pt x="29" y="65"/>
                    <a:pt x="30" y="64"/>
                  </a:cubicBezTo>
                  <a:cubicBezTo>
                    <a:pt x="31" y="63"/>
                    <a:pt x="31" y="62"/>
                    <a:pt x="34" y="62"/>
                  </a:cubicBezTo>
                  <a:cubicBezTo>
                    <a:pt x="36" y="61"/>
                    <a:pt x="35" y="63"/>
                    <a:pt x="34" y="64"/>
                  </a:cubicBezTo>
                  <a:cubicBezTo>
                    <a:pt x="33" y="64"/>
                    <a:pt x="32" y="67"/>
                    <a:pt x="32" y="68"/>
                  </a:cubicBezTo>
                  <a:cubicBezTo>
                    <a:pt x="32" y="69"/>
                    <a:pt x="35" y="68"/>
                    <a:pt x="36" y="69"/>
                  </a:cubicBezTo>
                  <a:cubicBezTo>
                    <a:pt x="37" y="71"/>
                    <a:pt x="35" y="77"/>
                    <a:pt x="36" y="78"/>
                  </a:cubicBezTo>
                  <a:cubicBezTo>
                    <a:pt x="38" y="79"/>
                    <a:pt x="40" y="78"/>
                    <a:pt x="41" y="78"/>
                  </a:cubicBezTo>
                  <a:cubicBezTo>
                    <a:pt x="43" y="79"/>
                    <a:pt x="47" y="76"/>
                    <a:pt x="48" y="75"/>
                  </a:cubicBezTo>
                  <a:cubicBezTo>
                    <a:pt x="50" y="74"/>
                    <a:pt x="52" y="76"/>
                    <a:pt x="53" y="76"/>
                  </a:cubicBezTo>
                  <a:cubicBezTo>
                    <a:pt x="55" y="77"/>
                    <a:pt x="57" y="77"/>
                    <a:pt x="59" y="77"/>
                  </a:cubicBezTo>
                  <a:cubicBezTo>
                    <a:pt x="60" y="77"/>
                    <a:pt x="60" y="79"/>
                    <a:pt x="62" y="81"/>
                  </a:cubicBezTo>
                  <a:cubicBezTo>
                    <a:pt x="64" y="82"/>
                    <a:pt x="64" y="83"/>
                    <a:pt x="67" y="84"/>
                  </a:cubicBezTo>
                  <a:cubicBezTo>
                    <a:pt x="69" y="84"/>
                    <a:pt x="70" y="85"/>
                    <a:pt x="71" y="86"/>
                  </a:cubicBezTo>
                  <a:cubicBezTo>
                    <a:pt x="72" y="87"/>
                    <a:pt x="72" y="89"/>
                    <a:pt x="72" y="90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6" y="93"/>
                    <a:pt x="79" y="96"/>
                    <a:pt x="81" y="96"/>
                  </a:cubicBezTo>
                  <a:cubicBezTo>
                    <a:pt x="83" y="96"/>
                    <a:pt x="84" y="96"/>
                    <a:pt x="85" y="97"/>
                  </a:cubicBezTo>
                  <a:cubicBezTo>
                    <a:pt x="86" y="98"/>
                    <a:pt x="87" y="99"/>
                    <a:pt x="88" y="99"/>
                  </a:cubicBezTo>
                  <a:cubicBezTo>
                    <a:pt x="89" y="99"/>
                    <a:pt x="90" y="101"/>
                    <a:pt x="90" y="103"/>
                  </a:cubicBezTo>
                  <a:cubicBezTo>
                    <a:pt x="90" y="105"/>
                    <a:pt x="88" y="106"/>
                    <a:pt x="87" y="108"/>
                  </a:cubicBezTo>
                  <a:cubicBezTo>
                    <a:pt x="87" y="109"/>
                    <a:pt x="86" y="110"/>
                    <a:pt x="86" y="114"/>
                  </a:cubicBezTo>
                  <a:cubicBezTo>
                    <a:pt x="86" y="116"/>
                    <a:pt x="86" y="123"/>
                    <a:pt x="84" y="124"/>
                  </a:cubicBezTo>
                  <a:cubicBezTo>
                    <a:pt x="83" y="125"/>
                    <a:pt x="81" y="125"/>
                    <a:pt x="79" y="126"/>
                  </a:cubicBezTo>
                  <a:cubicBezTo>
                    <a:pt x="77" y="128"/>
                    <a:pt x="78" y="129"/>
                    <a:pt x="78" y="130"/>
                  </a:cubicBezTo>
                  <a:cubicBezTo>
                    <a:pt x="78" y="132"/>
                    <a:pt x="77" y="134"/>
                    <a:pt x="77" y="136"/>
                  </a:cubicBezTo>
                  <a:cubicBezTo>
                    <a:pt x="76" y="138"/>
                    <a:pt x="75" y="140"/>
                    <a:pt x="75" y="140"/>
                  </a:cubicBezTo>
                  <a:cubicBezTo>
                    <a:pt x="74" y="141"/>
                    <a:pt x="74" y="143"/>
                    <a:pt x="73" y="144"/>
                  </a:cubicBezTo>
                  <a:cubicBezTo>
                    <a:pt x="72" y="145"/>
                    <a:pt x="71" y="146"/>
                    <a:pt x="70" y="146"/>
                  </a:cubicBezTo>
                  <a:cubicBezTo>
                    <a:pt x="69" y="146"/>
                    <a:pt x="70" y="150"/>
                    <a:pt x="69" y="151"/>
                  </a:cubicBezTo>
                  <a:cubicBezTo>
                    <a:pt x="69" y="152"/>
                    <a:pt x="70" y="153"/>
                    <a:pt x="69" y="154"/>
                  </a:cubicBezTo>
                  <a:cubicBezTo>
                    <a:pt x="69" y="154"/>
                    <a:pt x="70" y="156"/>
                    <a:pt x="71" y="157"/>
                  </a:cubicBezTo>
                  <a:cubicBezTo>
                    <a:pt x="71" y="158"/>
                    <a:pt x="70" y="158"/>
                    <a:pt x="70" y="159"/>
                  </a:cubicBezTo>
                  <a:cubicBezTo>
                    <a:pt x="70" y="160"/>
                    <a:pt x="72" y="164"/>
                    <a:pt x="74" y="164"/>
                  </a:cubicBezTo>
                  <a:cubicBezTo>
                    <a:pt x="75" y="165"/>
                    <a:pt x="73" y="166"/>
                    <a:pt x="72" y="166"/>
                  </a:cubicBezTo>
                  <a:cubicBezTo>
                    <a:pt x="71" y="166"/>
                    <a:pt x="68" y="163"/>
                    <a:pt x="67" y="163"/>
                  </a:cubicBez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24" name="Freeform 18"/>
            <p:cNvSpPr>
              <a:spLocks/>
            </p:cNvSpPr>
            <p:nvPr userDrawn="1"/>
          </p:nvSpPr>
          <p:spPr bwMode="auto">
            <a:xfrm>
              <a:off x="3832" y="536"/>
              <a:ext cx="21" cy="46"/>
            </a:xfrm>
            <a:custGeom>
              <a:avLst/>
              <a:gdLst>
                <a:gd name="T0" fmla="*/ 5 w 9"/>
                <a:gd name="T1" fmla="*/ 4 h 19"/>
                <a:gd name="T2" fmla="*/ 8 w 9"/>
                <a:gd name="T3" fmla="*/ 0 h 19"/>
                <a:gd name="T4" fmla="*/ 9 w 9"/>
                <a:gd name="T5" fmla="*/ 5 h 19"/>
                <a:gd name="T6" fmla="*/ 6 w 9"/>
                <a:gd name="T7" fmla="*/ 13 h 19"/>
                <a:gd name="T8" fmla="*/ 2 w 9"/>
                <a:gd name="T9" fmla="*/ 19 h 19"/>
                <a:gd name="T10" fmla="*/ 0 w 9"/>
                <a:gd name="T11" fmla="*/ 16 h 19"/>
                <a:gd name="T12" fmla="*/ 1 w 9"/>
                <a:gd name="T13" fmla="*/ 12 h 19"/>
                <a:gd name="T14" fmla="*/ 1 w 9"/>
                <a:gd name="T15" fmla="*/ 8 h 19"/>
                <a:gd name="T16" fmla="*/ 3 w 9"/>
                <a:gd name="T17" fmla="*/ 6 h 19"/>
                <a:gd name="T18" fmla="*/ 4 w 9"/>
                <a:gd name="T19" fmla="*/ 5 h 19"/>
                <a:gd name="T20" fmla="*/ 5 w 9"/>
                <a:gd name="T2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9">
                  <a:moveTo>
                    <a:pt x="5" y="4"/>
                  </a:moveTo>
                  <a:cubicBezTo>
                    <a:pt x="6" y="3"/>
                    <a:pt x="7" y="0"/>
                    <a:pt x="8" y="0"/>
                  </a:cubicBezTo>
                  <a:cubicBezTo>
                    <a:pt x="9" y="0"/>
                    <a:pt x="9" y="4"/>
                    <a:pt x="9" y="5"/>
                  </a:cubicBezTo>
                  <a:cubicBezTo>
                    <a:pt x="8" y="6"/>
                    <a:pt x="6" y="11"/>
                    <a:pt x="6" y="13"/>
                  </a:cubicBezTo>
                  <a:cubicBezTo>
                    <a:pt x="5" y="14"/>
                    <a:pt x="4" y="18"/>
                    <a:pt x="2" y="19"/>
                  </a:cubicBezTo>
                  <a:cubicBezTo>
                    <a:pt x="0" y="19"/>
                    <a:pt x="0" y="18"/>
                    <a:pt x="0" y="16"/>
                  </a:cubicBezTo>
                  <a:cubicBezTo>
                    <a:pt x="0" y="14"/>
                    <a:pt x="1" y="12"/>
                    <a:pt x="1" y="12"/>
                  </a:cubicBezTo>
                  <a:cubicBezTo>
                    <a:pt x="2" y="11"/>
                    <a:pt x="1" y="10"/>
                    <a:pt x="1" y="8"/>
                  </a:cubicBezTo>
                  <a:cubicBezTo>
                    <a:pt x="1" y="7"/>
                    <a:pt x="2" y="6"/>
                    <a:pt x="3" y="6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4" y="5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25" name="Freeform 19"/>
            <p:cNvSpPr>
              <a:spLocks/>
            </p:cNvSpPr>
            <p:nvPr userDrawn="1"/>
          </p:nvSpPr>
          <p:spPr bwMode="auto">
            <a:xfrm>
              <a:off x="3685" y="289"/>
              <a:ext cx="14" cy="7"/>
            </a:xfrm>
            <a:custGeom>
              <a:avLst/>
              <a:gdLst>
                <a:gd name="T0" fmla="*/ 3 w 6"/>
                <a:gd name="T1" fmla="*/ 1 h 3"/>
                <a:gd name="T2" fmla="*/ 5 w 6"/>
                <a:gd name="T3" fmla="*/ 0 h 3"/>
                <a:gd name="T4" fmla="*/ 6 w 6"/>
                <a:gd name="T5" fmla="*/ 2 h 3"/>
                <a:gd name="T6" fmla="*/ 1 w 6"/>
                <a:gd name="T7" fmla="*/ 3 h 3"/>
                <a:gd name="T8" fmla="*/ 0 w 6"/>
                <a:gd name="T9" fmla="*/ 0 h 3"/>
                <a:gd name="T10" fmla="*/ 3 w 6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3" y="1"/>
                  </a:moveTo>
                  <a:cubicBezTo>
                    <a:pt x="4" y="1"/>
                    <a:pt x="5" y="0"/>
                    <a:pt x="5" y="0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5" y="3"/>
                    <a:pt x="2" y="3"/>
                    <a:pt x="1" y="3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1" y="0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27" name="Freeform 20"/>
            <p:cNvSpPr>
              <a:spLocks/>
            </p:cNvSpPr>
            <p:nvPr userDrawn="1"/>
          </p:nvSpPr>
          <p:spPr bwMode="auto">
            <a:xfrm>
              <a:off x="3597" y="334"/>
              <a:ext cx="12" cy="10"/>
            </a:xfrm>
            <a:custGeom>
              <a:avLst/>
              <a:gdLst>
                <a:gd name="T0" fmla="*/ 4 w 5"/>
                <a:gd name="T1" fmla="*/ 0 h 4"/>
                <a:gd name="T2" fmla="*/ 5 w 5"/>
                <a:gd name="T3" fmla="*/ 1 h 4"/>
                <a:gd name="T4" fmla="*/ 4 w 5"/>
                <a:gd name="T5" fmla="*/ 3 h 4"/>
                <a:gd name="T6" fmla="*/ 1 w 5"/>
                <a:gd name="T7" fmla="*/ 2 h 4"/>
                <a:gd name="T8" fmla="*/ 4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0"/>
                  </a:moveTo>
                  <a:cubicBezTo>
                    <a:pt x="4" y="0"/>
                    <a:pt x="5" y="0"/>
                    <a:pt x="5" y="1"/>
                  </a:cubicBezTo>
                  <a:cubicBezTo>
                    <a:pt x="5" y="1"/>
                    <a:pt x="5" y="4"/>
                    <a:pt x="4" y="3"/>
                  </a:cubicBezTo>
                  <a:cubicBezTo>
                    <a:pt x="3" y="2"/>
                    <a:pt x="1" y="3"/>
                    <a:pt x="1" y="2"/>
                  </a:cubicBezTo>
                  <a:cubicBezTo>
                    <a:pt x="0" y="2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28" name="Freeform 21"/>
            <p:cNvSpPr>
              <a:spLocks/>
            </p:cNvSpPr>
            <p:nvPr userDrawn="1"/>
          </p:nvSpPr>
          <p:spPr bwMode="auto">
            <a:xfrm>
              <a:off x="3597" y="275"/>
              <a:ext cx="29" cy="28"/>
            </a:xfrm>
            <a:custGeom>
              <a:avLst/>
              <a:gdLst>
                <a:gd name="T0" fmla="*/ 2 w 12"/>
                <a:gd name="T1" fmla="*/ 2 h 12"/>
                <a:gd name="T2" fmla="*/ 7 w 12"/>
                <a:gd name="T3" fmla="*/ 0 h 12"/>
                <a:gd name="T4" fmla="*/ 10 w 12"/>
                <a:gd name="T5" fmla="*/ 0 h 12"/>
                <a:gd name="T6" fmla="*/ 12 w 12"/>
                <a:gd name="T7" fmla="*/ 2 h 12"/>
                <a:gd name="T8" fmla="*/ 12 w 12"/>
                <a:gd name="T9" fmla="*/ 5 h 12"/>
                <a:gd name="T10" fmla="*/ 9 w 12"/>
                <a:gd name="T11" fmla="*/ 7 h 12"/>
                <a:gd name="T12" fmla="*/ 5 w 12"/>
                <a:gd name="T13" fmla="*/ 11 h 12"/>
                <a:gd name="T14" fmla="*/ 2 w 12"/>
                <a:gd name="T15" fmla="*/ 9 h 12"/>
                <a:gd name="T16" fmla="*/ 0 w 12"/>
                <a:gd name="T17" fmla="*/ 8 h 12"/>
                <a:gd name="T18" fmla="*/ 7 w 12"/>
                <a:gd name="T19" fmla="*/ 5 h 12"/>
                <a:gd name="T20" fmla="*/ 6 w 12"/>
                <a:gd name="T21" fmla="*/ 3 h 12"/>
                <a:gd name="T22" fmla="*/ 2 w 12"/>
                <a:gd name="T2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2">
                  <a:moveTo>
                    <a:pt x="2" y="2"/>
                  </a:moveTo>
                  <a:cubicBezTo>
                    <a:pt x="2" y="2"/>
                    <a:pt x="7" y="0"/>
                    <a:pt x="7" y="0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1" y="0"/>
                    <a:pt x="12" y="1"/>
                    <a:pt x="12" y="2"/>
                  </a:cubicBezTo>
                  <a:cubicBezTo>
                    <a:pt x="12" y="3"/>
                    <a:pt x="12" y="4"/>
                    <a:pt x="12" y="5"/>
                  </a:cubicBezTo>
                  <a:cubicBezTo>
                    <a:pt x="11" y="6"/>
                    <a:pt x="10" y="7"/>
                    <a:pt x="9" y="7"/>
                  </a:cubicBezTo>
                  <a:cubicBezTo>
                    <a:pt x="8" y="8"/>
                    <a:pt x="5" y="11"/>
                    <a:pt x="5" y="11"/>
                  </a:cubicBezTo>
                  <a:cubicBezTo>
                    <a:pt x="3" y="12"/>
                    <a:pt x="3" y="9"/>
                    <a:pt x="2" y="9"/>
                  </a:cubicBezTo>
                  <a:cubicBezTo>
                    <a:pt x="2" y="8"/>
                    <a:pt x="0" y="9"/>
                    <a:pt x="0" y="8"/>
                  </a:cubicBezTo>
                  <a:cubicBezTo>
                    <a:pt x="0" y="8"/>
                    <a:pt x="7" y="6"/>
                    <a:pt x="7" y="5"/>
                  </a:cubicBezTo>
                  <a:cubicBezTo>
                    <a:pt x="7" y="4"/>
                    <a:pt x="7" y="3"/>
                    <a:pt x="6" y="3"/>
                  </a:cubicBezTo>
                  <a:cubicBezTo>
                    <a:pt x="5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29" name="Freeform 22"/>
            <p:cNvSpPr>
              <a:spLocks/>
            </p:cNvSpPr>
            <p:nvPr userDrawn="1"/>
          </p:nvSpPr>
          <p:spPr bwMode="auto">
            <a:xfrm>
              <a:off x="3630" y="258"/>
              <a:ext cx="17" cy="7"/>
            </a:xfrm>
            <a:custGeom>
              <a:avLst/>
              <a:gdLst>
                <a:gd name="T0" fmla="*/ 0 w 7"/>
                <a:gd name="T1" fmla="*/ 2 h 3"/>
                <a:gd name="T2" fmla="*/ 3 w 7"/>
                <a:gd name="T3" fmla="*/ 1 h 3"/>
                <a:gd name="T4" fmla="*/ 7 w 7"/>
                <a:gd name="T5" fmla="*/ 0 h 3"/>
                <a:gd name="T6" fmla="*/ 5 w 7"/>
                <a:gd name="T7" fmla="*/ 2 h 3"/>
                <a:gd name="T8" fmla="*/ 2 w 7"/>
                <a:gd name="T9" fmla="*/ 3 h 3"/>
                <a:gd name="T10" fmla="*/ 0 w 7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">
                  <a:moveTo>
                    <a:pt x="0" y="2"/>
                  </a:moveTo>
                  <a:cubicBezTo>
                    <a:pt x="0" y="2"/>
                    <a:pt x="3" y="1"/>
                    <a:pt x="3" y="1"/>
                  </a:cubicBezTo>
                  <a:cubicBezTo>
                    <a:pt x="4" y="1"/>
                    <a:pt x="7" y="0"/>
                    <a:pt x="7" y="0"/>
                  </a:cubicBezTo>
                  <a:cubicBezTo>
                    <a:pt x="7" y="0"/>
                    <a:pt x="6" y="1"/>
                    <a:pt x="5" y="2"/>
                  </a:cubicBezTo>
                  <a:cubicBezTo>
                    <a:pt x="4" y="2"/>
                    <a:pt x="2" y="3"/>
                    <a:pt x="2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30" name="Freeform 23"/>
            <p:cNvSpPr>
              <a:spLocks/>
            </p:cNvSpPr>
            <p:nvPr userDrawn="1"/>
          </p:nvSpPr>
          <p:spPr bwMode="auto">
            <a:xfrm>
              <a:off x="3699" y="317"/>
              <a:ext cx="12" cy="15"/>
            </a:xfrm>
            <a:custGeom>
              <a:avLst/>
              <a:gdLst>
                <a:gd name="T0" fmla="*/ 4 w 5"/>
                <a:gd name="T1" fmla="*/ 3 h 6"/>
                <a:gd name="T2" fmla="*/ 4 w 5"/>
                <a:gd name="T3" fmla="*/ 1 h 6"/>
                <a:gd name="T4" fmla="*/ 1 w 5"/>
                <a:gd name="T5" fmla="*/ 2 h 6"/>
                <a:gd name="T6" fmla="*/ 1 w 5"/>
                <a:gd name="T7" fmla="*/ 5 h 6"/>
                <a:gd name="T8" fmla="*/ 4 w 5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4" y="3"/>
                  </a:moveTo>
                  <a:cubicBezTo>
                    <a:pt x="4" y="2"/>
                    <a:pt x="5" y="2"/>
                    <a:pt x="4" y="1"/>
                  </a:cubicBezTo>
                  <a:cubicBezTo>
                    <a:pt x="3" y="0"/>
                    <a:pt x="1" y="1"/>
                    <a:pt x="1" y="2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2" y="6"/>
                    <a:pt x="3" y="4"/>
                    <a:pt x="4" y="3"/>
                  </a:cubicBez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31" name="Freeform 24"/>
            <p:cNvSpPr>
              <a:spLocks/>
            </p:cNvSpPr>
            <p:nvPr userDrawn="1"/>
          </p:nvSpPr>
          <p:spPr bwMode="auto">
            <a:xfrm>
              <a:off x="3673" y="267"/>
              <a:ext cx="364" cy="343"/>
            </a:xfrm>
            <a:custGeom>
              <a:avLst/>
              <a:gdLst>
                <a:gd name="T0" fmla="*/ 77 w 154"/>
                <a:gd name="T1" fmla="*/ 79 h 144"/>
                <a:gd name="T2" fmla="*/ 68 w 154"/>
                <a:gd name="T3" fmla="*/ 78 h 144"/>
                <a:gd name="T4" fmla="*/ 58 w 154"/>
                <a:gd name="T5" fmla="*/ 62 h 144"/>
                <a:gd name="T6" fmla="*/ 61 w 154"/>
                <a:gd name="T7" fmla="*/ 62 h 144"/>
                <a:gd name="T8" fmla="*/ 70 w 154"/>
                <a:gd name="T9" fmla="*/ 78 h 144"/>
                <a:gd name="T10" fmla="*/ 83 w 154"/>
                <a:gd name="T11" fmla="*/ 67 h 144"/>
                <a:gd name="T12" fmla="*/ 80 w 154"/>
                <a:gd name="T13" fmla="*/ 59 h 144"/>
                <a:gd name="T14" fmla="*/ 70 w 154"/>
                <a:gd name="T15" fmla="*/ 54 h 144"/>
                <a:gd name="T16" fmla="*/ 79 w 154"/>
                <a:gd name="T17" fmla="*/ 58 h 144"/>
                <a:gd name="T18" fmla="*/ 91 w 154"/>
                <a:gd name="T19" fmla="*/ 60 h 144"/>
                <a:gd name="T20" fmla="*/ 100 w 154"/>
                <a:gd name="T21" fmla="*/ 66 h 144"/>
                <a:gd name="T22" fmla="*/ 108 w 154"/>
                <a:gd name="T23" fmla="*/ 84 h 144"/>
                <a:gd name="T24" fmla="*/ 114 w 154"/>
                <a:gd name="T25" fmla="*/ 68 h 144"/>
                <a:gd name="T26" fmla="*/ 121 w 154"/>
                <a:gd name="T27" fmla="*/ 66 h 144"/>
                <a:gd name="T28" fmla="*/ 128 w 154"/>
                <a:gd name="T29" fmla="*/ 72 h 144"/>
                <a:gd name="T30" fmla="*/ 137 w 154"/>
                <a:gd name="T31" fmla="*/ 88 h 144"/>
                <a:gd name="T32" fmla="*/ 135 w 154"/>
                <a:gd name="T33" fmla="*/ 79 h 144"/>
                <a:gd name="T34" fmla="*/ 138 w 154"/>
                <a:gd name="T35" fmla="*/ 71 h 144"/>
                <a:gd name="T36" fmla="*/ 148 w 154"/>
                <a:gd name="T37" fmla="*/ 58 h 144"/>
                <a:gd name="T38" fmla="*/ 140 w 154"/>
                <a:gd name="T39" fmla="*/ 47 h 144"/>
                <a:gd name="T40" fmla="*/ 148 w 154"/>
                <a:gd name="T41" fmla="*/ 48 h 144"/>
                <a:gd name="T42" fmla="*/ 146 w 154"/>
                <a:gd name="T43" fmla="*/ 37 h 144"/>
                <a:gd name="T44" fmla="*/ 128 w 154"/>
                <a:gd name="T45" fmla="*/ 17 h 144"/>
                <a:gd name="T46" fmla="*/ 154 w 154"/>
                <a:gd name="T47" fmla="*/ 26 h 144"/>
                <a:gd name="T48" fmla="*/ 140 w 154"/>
                <a:gd name="T49" fmla="*/ 12 h 144"/>
                <a:gd name="T50" fmla="*/ 72 w 154"/>
                <a:gd name="T51" fmla="*/ 0 h 144"/>
                <a:gd name="T52" fmla="*/ 41 w 154"/>
                <a:gd name="T53" fmla="*/ 7 h 144"/>
                <a:gd name="T54" fmla="*/ 26 w 154"/>
                <a:gd name="T55" fmla="*/ 12 h 144"/>
                <a:gd name="T56" fmla="*/ 27 w 154"/>
                <a:gd name="T57" fmla="*/ 17 h 144"/>
                <a:gd name="T58" fmla="*/ 34 w 154"/>
                <a:gd name="T59" fmla="*/ 17 h 144"/>
                <a:gd name="T60" fmla="*/ 36 w 154"/>
                <a:gd name="T61" fmla="*/ 10 h 144"/>
                <a:gd name="T62" fmla="*/ 38 w 154"/>
                <a:gd name="T63" fmla="*/ 17 h 144"/>
                <a:gd name="T64" fmla="*/ 28 w 154"/>
                <a:gd name="T65" fmla="*/ 22 h 144"/>
                <a:gd name="T66" fmla="*/ 27 w 154"/>
                <a:gd name="T67" fmla="*/ 23 h 144"/>
                <a:gd name="T68" fmla="*/ 18 w 154"/>
                <a:gd name="T69" fmla="*/ 29 h 144"/>
                <a:gd name="T70" fmla="*/ 18 w 154"/>
                <a:gd name="T71" fmla="*/ 32 h 144"/>
                <a:gd name="T72" fmla="*/ 11 w 154"/>
                <a:gd name="T73" fmla="*/ 36 h 144"/>
                <a:gd name="T74" fmla="*/ 11 w 154"/>
                <a:gd name="T75" fmla="*/ 44 h 144"/>
                <a:gd name="T76" fmla="*/ 18 w 154"/>
                <a:gd name="T77" fmla="*/ 44 h 144"/>
                <a:gd name="T78" fmla="*/ 28 w 154"/>
                <a:gd name="T79" fmla="*/ 35 h 144"/>
                <a:gd name="T80" fmla="*/ 32 w 154"/>
                <a:gd name="T81" fmla="*/ 43 h 144"/>
                <a:gd name="T82" fmla="*/ 33 w 154"/>
                <a:gd name="T83" fmla="*/ 37 h 144"/>
                <a:gd name="T84" fmla="*/ 41 w 154"/>
                <a:gd name="T85" fmla="*/ 44 h 144"/>
                <a:gd name="T86" fmla="*/ 42 w 154"/>
                <a:gd name="T87" fmla="*/ 39 h 144"/>
                <a:gd name="T88" fmla="*/ 48 w 154"/>
                <a:gd name="T89" fmla="*/ 32 h 144"/>
                <a:gd name="T90" fmla="*/ 57 w 154"/>
                <a:gd name="T91" fmla="*/ 39 h 144"/>
                <a:gd name="T92" fmla="*/ 47 w 154"/>
                <a:gd name="T93" fmla="*/ 44 h 144"/>
                <a:gd name="T94" fmla="*/ 54 w 154"/>
                <a:gd name="T95" fmla="*/ 52 h 144"/>
                <a:gd name="T96" fmla="*/ 40 w 154"/>
                <a:gd name="T97" fmla="*/ 53 h 144"/>
                <a:gd name="T98" fmla="*/ 30 w 154"/>
                <a:gd name="T99" fmla="*/ 45 h 144"/>
                <a:gd name="T100" fmla="*/ 15 w 154"/>
                <a:gd name="T101" fmla="*/ 47 h 144"/>
                <a:gd name="T102" fmla="*/ 10 w 154"/>
                <a:gd name="T103" fmla="*/ 53 h 144"/>
                <a:gd name="T104" fmla="*/ 2 w 154"/>
                <a:gd name="T105" fmla="*/ 68 h 144"/>
                <a:gd name="T106" fmla="*/ 4 w 154"/>
                <a:gd name="T107" fmla="*/ 81 h 144"/>
                <a:gd name="T108" fmla="*/ 21 w 154"/>
                <a:gd name="T109" fmla="*/ 87 h 144"/>
                <a:gd name="T110" fmla="*/ 30 w 154"/>
                <a:gd name="T111" fmla="*/ 96 h 144"/>
                <a:gd name="T112" fmla="*/ 34 w 154"/>
                <a:gd name="T113" fmla="*/ 115 h 144"/>
                <a:gd name="T114" fmla="*/ 37 w 154"/>
                <a:gd name="T115" fmla="*/ 136 h 144"/>
                <a:gd name="T116" fmla="*/ 50 w 154"/>
                <a:gd name="T117" fmla="*/ 141 h 144"/>
                <a:gd name="T118" fmla="*/ 58 w 154"/>
                <a:gd name="T119" fmla="*/ 124 h 144"/>
                <a:gd name="T120" fmla="*/ 64 w 154"/>
                <a:gd name="T121" fmla="*/ 10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4" h="144">
                  <a:moveTo>
                    <a:pt x="65" y="102"/>
                  </a:moveTo>
                  <a:cubicBezTo>
                    <a:pt x="66" y="99"/>
                    <a:pt x="72" y="92"/>
                    <a:pt x="74" y="90"/>
                  </a:cubicBezTo>
                  <a:cubicBezTo>
                    <a:pt x="75" y="88"/>
                    <a:pt x="77" y="83"/>
                    <a:pt x="77" y="82"/>
                  </a:cubicBezTo>
                  <a:cubicBezTo>
                    <a:pt x="78" y="80"/>
                    <a:pt x="78" y="79"/>
                    <a:pt x="77" y="79"/>
                  </a:cubicBezTo>
                  <a:cubicBezTo>
                    <a:pt x="77" y="79"/>
                    <a:pt x="75" y="79"/>
                    <a:pt x="73" y="80"/>
                  </a:cubicBezTo>
                  <a:cubicBezTo>
                    <a:pt x="71" y="81"/>
                    <a:pt x="71" y="81"/>
                    <a:pt x="69" y="81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9"/>
                    <a:pt x="69" y="78"/>
                    <a:pt x="68" y="78"/>
                  </a:cubicBezTo>
                  <a:cubicBezTo>
                    <a:pt x="67" y="77"/>
                    <a:pt x="64" y="74"/>
                    <a:pt x="63" y="72"/>
                  </a:cubicBezTo>
                  <a:cubicBezTo>
                    <a:pt x="63" y="71"/>
                    <a:pt x="62" y="70"/>
                    <a:pt x="61" y="69"/>
                  </a:cubicBezTo>
                  <a:cubicBezTo>
                    <a:pt x="60" y="67"/>
                    <a:pt x="61" y="66"/>
                    <a:pt x="60" y="66"/>
                  </a:cubicBezTo>
                  <a:cubicBezTo>
                    <a:pt x="59" y="63"/>
                    <a:pt x="59" y="63"/>
                    <a:pt x="58" y="62"/>
                  </a:cubicBezTo>
                  <a:cubicBezTo>
                    <a:pt x="57" y="61"/>
                    <a:pt x="56" y="59"/>
                    <a:pt x="56" y="58"/>
                  </a:cubicBezTo>
                  <a:cubicBezTo>
                    <a:pt x="55" y="57"/>
                    <a:pt x="55" y="57"/>
                    <a:pt x="55" y="56"/>
                  </a:cubicBezTo>
                  <a:cubicBezTo>
                    <a:pt x="54" y="55"/>
                    <a:pt x="56" y="55"/>
                    <a:pt x="57" y="55"/>
                  </a:cubicBezTo>
                  <a:cubicBezTo>
                    <a:pt x="57" y="56"/>
                    <a:pt x="60" y="61"/>
                    <a:pt x="61" y="62"/>
                  </a:cubicBezTo>
                  <a:cubicBezTo>
                    <a:pt x="62" y="63"/>
                    <a:pt x="62" y="65"/>
                    <a:pt x="63" y="66"/>
                  </a:cubicBezTo>
                  <a:cubicBezTo>
                    <a:pt x="64" y="67"/>
                    <a:pt x="66" y="70"/>
                    <a:pt x="66" y="70"/>
                  </a:cubicBezTo>
                  <a:cubicBezTo>
                    <a:pt x="67" y="72"/>
                    <a:pt x="68" y="74"/>
                    <a:pt x="68" y="75"/>
                  </a:cubicBezTo>
                  <a:cubicBezTo>
                    <a:pt x="68" y="76"/>
                    <a:pt x="69" y="78"/>
                    <a:pt x="70" y="78"/>
                  </a:cubicBezTo>
                  <a:cubicBezTo>
                    <a:pt x="71" y="77"/>
                    <a:pt x="75" y="75"/>
                    <a:pt x="76" y="75"/>
                  </a:cubicBezTo>
                  <a:cubicBezTo>
                    <a:pt x="77" y="74"/>
                    <a:pt x="78" y="72"/>
                    <a:pt x="78" y="72"/>
                  </a:cubicBezTo>
                  <a:cubicBezTo>
                    <a:pt x="80" y="71"/>
                    <a:pt x="82" y="70"/>
                    <a:pt x="83" y="69"/>
                  </a:cubicBezTo>
                  <a:cubicBezTo>
                    <a:pt x="83" y="69"/>
                    <a:pt x="83" y="68"/>
                    <a:pt x="83" y="67"/>
                  </a:cubicBezTo>
                  <a:cubicBezTo>
                    <a:pt x="83" y="67"/>
                    <a:pt x="85" y="65"/>
                    <a:pt x="85" y="65"/>
                  </a:cubicBezTo>
                  <a:cubicBezTo>
                    <a:pt x="85" y="64"/>
                    <a:pt x="84" y="63"/>
                    <a:pt x="83" y="63"/>
                  </a:cubicBezTo>
                  <a:cubicBezTo>
                    <a:pt x="82" y="63"/>
                    <a:pt x="81" y="62"/>
                    <a:pt x="80" y="61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0" y="59"/>
                    <a:pt x="79" y="60"/>
                    <a:pt x="79" y="61"/>
                  </a:cubicBezTo>
                  <a:cubicBezTo>
                    <a:pt x="78" y="61"/>
                    <a:pt x="78" y="62"/>
                    <a:pt x="77" y="62"/>
                  </a:cubicBezTo>
                  <a:cubicBezTo>
                    <a:pt x="75" y="62"/>
                    <a:pt x="75" y="61"/>
                    <a:pt x="75" y="60"/>
                  </a:cubicBezTo>
                  <a:cubicBezTo>
                    <a:pt x="74" y="60"/>
                    <a:pt x="70" y="55"/>
                    <a:pt x="70" y="54"/>
                  </a:cubicBezTo>
                  <a:cubicBezTo>
                    <a:pt x="70" y="54"/>
                    <a:pt x="70" y="54"/>
                    <a:pt x="71" y="53"/>
                  </a:cubicBezTo>
                  <a:cubicBezTo>
                    <a:pt x="71" y="53"/>
                    <a:pt x="72" y="54"/>
                    <a:pt x="73" y="55"/>
                  </a:cubicBezTo>
                  <a:cubicBezTo>
                    <a:pt x="73" y="55"/>
                    <a:pt x="76" y="58"/>
                    <a:pt x="77" y="58"/>
                  </a:cubicBezTo>
                  <a:cubicBezTo>
                    <a:pt x="78" y="58"/>
                    <a:pt x="79" y="58"/>
                    <a:pt x="79" y="58"/>
                  </a:cubicBezTo>
                  <a:cubicBezTo>
                    <a:pt x="80" y="58"/>
                    <a:pt x="81" y="58"/>
                    <a:pt x="81" y="58"/>
                  </a:cubicBezTo>
                  <a:cubicBezTo>
                    <a:pt x="81" y="59"/>
                    <a:pt x="81" y="60"/>
                    <a:pt x="83" y="60"/>
                  </a:cubicBezTo>
                  <a:cubicBezTo>
                    <a:pt x="84" y="60"/>
                    <a:pt x="86" y="60"/>
                    <a:pt x="87" y="60"/>
                  </a:cubicBezTo>
                  <a:cubicBezTo>
                    <a:pt x="88" y="60"/>
                    <a:pt x="90" y="60"/>
                    <a:pt x="91" y="60"/>
                  </a:cubicBezTo>
                  <a:cubicBezTo>
                    <a:pt x="92" y="60"/>
                    <a:pt x="94" y="63"/>
                    <a:pt x="95" y="63"/>
                  </a:cubicBezTo>
                  <a:cubicBezTo>
                    <a:pt x="96" y="65"/>
                    <a:pt x="97" y="67"/>
                    <a:pt x="97" y="66"/>
                  </a:cubicBezTo>
                  <a:cubicBezTo>
                    <a:pt x="98" y="66"/>
                    <a:pt x="98" y="66"/>
                    <a:pt x="98" y="65"/>
                  </a:cubicBezTo>
                  <a:cubicBezTo>
                    <a:pt x="99" y="64"/>
                    <a:pt x="100" y="65"/>
                    <a:pt x="100" y="66"/>
                  </a:cubicBezTo>
                  <a:cubicBezTo>
                    <a:pt x="100" y="67"/>
                    <a:pt x="100" y="69"/>
                    <a:pt x="101" y="71"/>
                  </a:cubicBezTo>
                  <a:cubicBezTo>
                    <a:pt x="101" y="73"/>
                    <a:pt x="104" y="78"/>
                    <a:pt x="105" y="79"/>
                  </a:cubicBezTo>
                  <a:cubicBezTo>
                    <a:pt x="105" y="80"/>
                    <a:pt x="106" y="82"/>
                    <a:pt x="106" y="83"/>
                  </a:cubicBezTo>
                  <a:cubicBezTo>
                    <a:pt x="107" y="84"/>
                    <a:pt x="107" y="84"/>
                    <a:pt x="108" y="84"/>
                  </a:cubicBezTo>
                  <a:cubicBezTo>
                    <a:pt x="109" y="84"/>
                    <a:pt x="109" y="83"/>
                    <a:pt x="109" y="82"/>
                  </a:cubicBezTo>
                  <a:cubicBezTo>
                    <a:pt x="110" y="81"/>
                    <a:pt x="110" y="79"/>
                    <a:pt x="110" y="78"/>
                  </a:cubicBezTo>
                  <a:cubicBezTo>
                    <a:pt x="110" y="78"/>
                    <a:pt x="109" y="75"/>
                    <a:pt x="110" y="74"/>
                  </a:cubicBezTo>
                  <a:cubicBezTo>
                    <a:pt x="110" y="73"/>
                    <a:pt x="113" y="69"/>
                    <a:pt x="114" y="68"/>
                  </a:cubicBezTo>
                  <a:cubicBezTo>
                    <a:pt x="115" y="67"/>
                    <a:pt x="114" y="66"/>
                    <a:pt x="115" y="65"/>
                  </a:cubicBezTo>
                  <a:cubicBezTo>
                    <a:pt x="116" y="65"/>
                    <a:pt x="116" y="65"/>
                    <a:pt x="117" y="65"/>
                  </a:cubicBezTo>
                  <a:cubicBezTo>
                    <a:pt x="118" y="65"/>
                    <a:pt x="119" y="64"/>
                    <a:pt x="119" y="64"/>
                  </a:cubicBezTo>
                  <a:cubicBezTo>
                    <a:pt x="119" y="64"/>
                    <a:pt x="120" y="66"/>
                    <a:pt x="121" y="66"/>
                  </a:cubicBezTo>
                  <a:cubicBezTo>
                    <a:pt x="121" y="67"/>
                    <a:pt x="122" y="68"/>
                    <a:pt x="123" y="69"/>
                  </a:cubicBezTo>
                  <a:cubicBezTo>
                    <a:pt x="124" y="70"/>
                    <a:pt x="124" y="73"/>
                    <a:pt x="125" y="73"/>
                  </a:cubicBezTo>
                  <a:cubicBezTo>
                    <a:pt x="125" y="73"/>
                    <a:pt x="126" y="73"/>
                    <a:pt x="127" y="72"/>
                  </a:cubicBezTo>
                  <a:cubicBezTo>
                    <a:pt x="127" y="72"/>
                    <a:pt x="127" y="71"/>
                    <a:pt x="128" y="72"/>
                  </a:cubicBezTo>
                  <a:cubicBezTo>
                    <a:pt x="128" y="73"/>
                    <a:pt x="129" y="75"/>
                    <a:pt x="130" y="76"/>
                  </a:cubicBezTo>
                  <a:cubicBezTo>
                    <a:pt x="130" y="77"/>
                    <a:pt x="131" y="83"/>
                    <a:pt x="132" y="85"/>
                  </a:cubicBezTo>
                  <a:cubicBezTo>
                    <a:pt x="132" y="86"/>
                    <a:pt x="136" y="93"/>
                    <a:pt x="137" y="93"/>
                  </a:cubicBezTo>
                  <a:cubicBezTo>
                    <a:pt x="138" y="92"/>
                    <a:pt x="138" y="89"/>
                    <a:pt x="137" y="88"/>
                  </a:cubicBezTo>
                  <a:cubicBezTo>
                    <a:pt x="136" y="87"/>
                    <a:pt x="135" y="86"/>
                    <a:pt x="134" y="86"/>
                  </a:cubicBezTo>
                  <a:cubicBezTo>
                    <a:pt x="134" y="85"/>
                    <a:pt x="133" y="85"/>
                    <a:pt x="132" y="82"/>
                  </a:cubicBezTo>
                  <a:cubicBezTo>
                    <a:pt x="132" y="79"/>
                    <a:pt x="132" y="77"/>
                    <a:pt x="132" y="77"/>
                  </a:cubicBezTo>
                  <a:cubicBezTo>
                    <a:pt x="133" y="77"/>
                    <a:pt x="135" y="79"/>
                    <a:pt x="135" y="79"/>
                  </a:cubicBezTo>
                  <a:cubicBezTo>
                    <a:pt x="136" y="79"/>
                    <a:pt x="138" y="82"/>
                    <a:pt x="139" y="82"/>
                  </a:cubicBezTo>
                  <a:cubicBezTo>
                    <a:pt x="140" y="83"/>
                    <a:pt x="141" y="81"/>
                    <a:pt x="142" y="80"/>
                  </a:cubicBezTo>
                  <a:cubicBezTo>
                    <a:pt x="143" y="79"/>
                    <a:pt x="143" y="78"/>
                    <a:pt x="142" y="76"/>
                  </a:cubicBezTo>
                  <a:cubicBezTo>
                    <a:pt x="141" y="74"/>
                    <a:pt x="139" y="72"/>
                    <a:pt x="138" y="71"/>
                  </a:cubicBezTo>
                  <a:cubicBezTo>
                    <a:pt x="137" y="70"/>
                    <a:pt x="136" y="69"/>
                    <a:pt x="137" y="67"/>
                  </a:cubicBezTo>
                  <a:cubicBezTo>
                    <a:pt x="138" y="65"/>
                    <a:pt x="139" y="66"/>
                    <a:pt x="140" y="66"/>
                  </a:cubicBezTo>
                  <a:cubicBezTo>
                    <a:pt x="141" y="66"/>
                    <a:pt x="145" y="64"/>
                    <a:pt x="146" y="63"/>
                  </a:cubicBezTo>
                  <a:cubicBezTo>
                    <a:pt x="147" y="62"/>
                    <a:pt x="147" y="59"/>
                    <a:pt x="148" y="58"/>
                  </a:cubicBezTo>
                  <a:cubicBezTo>
                    <a:pt x="148" y="58"/>
                    <a:pt x="148" y="55"/>
                    <a:pt x="147" y="55"/>
                  </a:cubicBezTo>
                  <a:cubicBezTo>
                    <a:pt x="147" y="54"/>
                    <a:pt x="147" y="53"/>
                    <a:pt x="146" y="52"/>
                  </a:cubicBezTo>
                  <a:cubicBezTo>
                    <a:pt x="145" y="52"/>
                    <a:pt x="143" y="49"/>
                    <a:pt x="142" y="48"/>
                  </a:cubicBezTo>
                  <a:cubicBezTo>
                    <a:pt x="141" y="48"/>
                    <a:pt x="140" y="48"/>
                    <a:pt x="140" y="47"/>
                  </a:cubicBezTo>
                  <a:cubicBezTo>
                    <a:pt x="140" y="47"/>
                    <a:pt x="135" y="40"/>
                    <a:pt x="136" y="40"/>
                  </a:cubicBezTo>
                  <a:cubicBezTo>
                    <a:pt x="137" y="39"/>
                    <a:pt x="139" y="40"/>
                    <a:pt x="140" y="40"/>
                  </a:cubicBezTo>
                  <a:cubicBezTo>
                    <a:pt x="141" y="41"/>
                    <a:pt x="145" y="44"/>
                    <a:pt x="145" y="44"/>
                  </a:cubicBezTo>
                  <a:cubicBezTo>
                    <a:pt x="146" y="45"/>
                    <a:pt x="148" y="48"/>
                    <a:pt x="148" y="48"/>
                  </a:cubicBezTo>
                  <a:cubicBezTo>
                    <a:pt x="149" y="48"/>
                    <a:pt x="150" y="47"/>
                    <a:pt x="150" y="47"/>
                  </a:cubicBezTo>
                  <a:cubicBezTo>
                    <a:pt x="150" y="46"/>
                    <a:pt x="150" y="46"/>
                    <a:pt x="148" y="45"/>
                  </a:cubicBezTo>
                  <a:cubicBezTo>
                    <a:pt x="147" y="43"/>
                    <a:pt x="144" y="41"/>
                    <a:pt x="144" y="40"/>
                  </a:cubicBezTo>
                  <a:cubicBezTo>
                    <a:pt x="143" y="39"/>
                    <a:pt x="146" y="38"/>
                    <a:pt x="146" y="37"/>
                  </a:cubicBezTo>
                  <a:cubicBezTo>
                    <a:pt x="146" y="35"/>
                    <a:pt x="143" y="30"/>
                    <a:pt x="139" y="27"/>
                  </a:cubicBezTo>
                  <a:cubicBezTo>
                    <a:pt x="135" y="23"/>
                    <a:pt x="129" y="23"/>
                    <a:pt x="129" y="22"/>
                  </a:cubicBezTo>
                  <a:cubicBezTo>
                    <a:pt x="129" y="22"/>
                    <a:pt x="128" y="19"/>
                    <a:pt x="127" y="18"/>
                  </a:cubicBezTo>
                  <a:cubicBezTo>
                    <a:pt x="126" y="17"/>
                    <a:pt x="127" y="17"/>
                    <a:pt x="128" y="17"/>
                  </a:cubicBezTo>
                  <a:cubicBezTo>
                    <a:pt x="129" y="17"/>
                    <a:pt x="131" y="18"/>
                    <a:pt x="131" y="17"/>
                  </a:cubicBezTo>
                  <a:cubicBezTo>
                    <a:pt x="132" y="17"/>
                    <a:pt x="137" y="16"/>
                    <a:pt x="137" y="16"/>
                  </a:cubicBezTo>
                  <a:cubicBezTo>
                    <a:pt x="137" y="17"/>
                    <a:pt x="143" y="21"/>
                    <a:pt x="144" y="21"/>
                  </a:cubicBezTo>
                  <a:cubicBezTo>
                    <a:pt x="145" y="22"/>
                    <a:pt x="153" y="27"/>
                    <a:pt x="154" y="26"/>
                  </a:cubicBezTo>
                  <a:cubicBezTo>
                    <a:pt x="154" y="26"/>
                    <a:pt x="150" y="21"/>
                    <a:pt x="149" y="21"/>
                  </a:cubicBezTo>
                  <a:cubicBezTo>
                    <a:pt x="149" y="20"/>
                    <a:pt x="145" y="19"/>
                    <a:pt x="144" y="18"/>
                  </a:cubicBezTo>
                  <a:cubicBezTo>
                    <a:pt x="143" y="18"/>
                    <a:pt x="143" y="18"/>
                    <a:pt x="142" y="16"/>
                  </a:cubicBezTo>
                  <a:cubicBezTo>
                    <a:pt x="142" y="15"/>
                    <a:pt x="141" y="12"/>
                    <a:pt x="140" y="12"/>
                  </a:cubicBezTo>
                  <a:cubicBezTo>
                    <a:pt x="140" y="11"/>
                    <a:pt x="137" y="10"/>
                    <a:pt x="132" y="9"/>
                  </a:cubicBezTo>
                  <a:cubicBezTo>
                    <a:pt x="127" y="7"/>
                    <a:pt x="121" y="6"/>
                    <a:pt x="117" y="6"/>
                  </a:cubicBezTo>
                  <a:cubicBezTo>
                    <a:pt x="113" y="6"/>
                    <a:pt x="100" y="4"/>
                    <a:pt x="99" y="4"/>
                  </a:cubicBezTo>
                  <a:cubicBezTo>
                    <a:pt x="95" y="4"/>
                    <a:pt x="80" y="1"/>
                    <a:pt x="72" y="0"/>
                  </a:cubicBezTo>
                  <a:cubicBezTo>
                    <a:pt x="69" y="0"/>
                    <a:pt x="63" y="4"/>
                    <a:pt x="63" y="4"/>
                  </a:cubicBezTo>
                  <a:cubicBezTo>
                    <a:pt x="62" y="6"/>
                    <a:pt x="57" y="6"/>
                    <a:pt x="53" y="7"/>
                  </a:cubicBezTo>
                  <a:cubicBezTo>
                    <a:pt x="50" y="7"/>
                    <a:pt x="47" y="11"/>
                    <a:pt x="45" y="11"/>
                  </a:cubicBezTo>
                  <a:cubicBezTo>
                    <a:pt x="44" y="12"/>
                    <a:pt x="44" y="10"/>
                    <a:pt x="41" y="7"/>
                  </a:cubicBezTo>
                  <a:cubicBezTo>
                    <a:pt x="39" y="5"/>
                    <a:pt x="36" y="5"/>
                    <a:pt x="33" y="5"/>
                  </a:cubicBezTo>
                  <a:cubicBezTo>
                    <a:pt x="33" y="6"/>
                    <a:pt x="31" y="6"/>
                    <a:pt x="30" y="7"/>
                  </a:cubicBezTo>
                  <a:cubicBezTo>
                    <a:pt x="30" y="8"/>
                    <a:pt x="29" y="9"/>
                    <a:pt x="28" y="11"/>
                  </a:cubicBezTo>
                  <a:cubicBezTo>
                    <a:pt x="27" y="11"/>
                    <a:pt x="27" y="12"/>
                    <a:pt x="26" y="12"/>
                  </a:cubicBezTo>
                  <a:cubicBezTo>
                    <a:pt x="26" y="13"/>
                    <a:pt x="24" y="14"/>
                    <a:pt x="24" y="14"/>
                  </a:cubicBezTo>
                  <a:cubicBezTo>
                    <a:pt x="24" y="15"/>
                    <a:pt x="24" y="17"/>
                    <a:pt x="24" y="18"/>
                  </a:cubicBezTo>
                  <a:cubicBezTo>
                    <a:pt x="24" y="18"/>
                    <a:pt x="25" y="18"/>
                    <a:pt x="26" y="18"/>
                  </a:cubicBezTo>
                  <a:cubicBezTo>
                    <a:pt x="26" y="18"/>
                    <a:pt x="26" y="18"/>
                    <a:pt x="27" y="17"/>
                  </a:cubicBezTo>
                  <a:cubicBezTo>
                    <a:pt x="27" y="17"/>
                    <a:pt x="28" y="17"/>
                    <a:pt x="28" y="18"/>
                  </a:cubicBezTo>
                  <a:cubicBezTo>
                    <a:pt x="29" y="18"/>
                    <a:pt x="30" y="21"/>
                    <a:pt x="31" y="21"/>
                  </a:cubicBezTo>
                  <a:cubicBezTo>
                    <a:pt x="31" y="21"/>
                    <a:pt x="32" y="20"/>
                    <a:pt x="33" y="19"/>
                  </a:cubicBezTo>
                  <a:cubicBezTo>
                    <a:pt x="33" y="18"/>
                    <a:pt x="33" y="17"/>
                    <a:pt x="34" y="17"/>
                  </a:cubicBezTo>
                  <a:cubicBezTo>
                    <a:pt x="34" y="16"/>
                    <a:pt x="33" y="16"/>
                    <a:pt x="33" y="15"/>
                  </a:cubicBezTo>
                  <a:cubicBezTo>
                    <a:pt x="32" y="15"/>
                    <a:pt x="32" y="14"/>
                    <a:pt x="33" y="12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0"/>
                    <a:pt x="35" y="10"/>
                    <a:pt x="36" y="10"/>
                  </a:cubicBezTo>
                  <a:cubicBezTo>
                    <a:pt x="37" y="10"/>
                    <a:pt x="36" y="11"/>
                    <a:pt x="36" y="11"/>
                  </a:cubicBezTo>
                  <a:cubicBezTo>
                    <a:pt x="36" y="11"/>
                    <a:pt x="36" y="12"/>
                    <a:pt x="35" y="13"/>
                  </a:cubicBezTo>
                  <a:cubicBezTo>
                    <a:pt x="35" y="13"/>
                    <a:pt x="35" y="17"/>
                    <a:pt x="36" y="17"/>
                  </a:cubicBezTo>
                  <a:cubicBezTo>
                    <a:pt x="38" y="17"/>
                    <a:pt x="38" y="16"/>
                    <a:pt x="38" y="17"/>
                  </a:cubicBezTo>
                  <a:cubicBezTo>
                    <a:pt x="38" y="18"/>
                    <a:pt x="37" y="19"/>
                    <a:pt x="37" y="20"/>
                  </a:cubicBezTo>
                  <a:cubicBezTo>
                    <a:pt x="36" y="20"/>
                    <a:pt x="37" y="22"/>
                    <a:pt x="36" y="22"/>
                  </a:cubicBezTo>
                  <a:cubicBezTo>
                    <a:pt x="36" y="23"/>
                    <a:pt x="33" y="23"/>
                    <a:pt x="32" y="23"/>
                  </a:cubicBezTo>
                  <a:cubicBezTo>
                    <a:pt x="31" y="23"/>
                    <a:pt x="28" y="23"/>
                    <a:pt x="28" y="22"/>
                  </a:cubicBezTo>
                  <a:cubicBezTo>
                    <a:pt x="28" y="21"/>
                    <a:pt x="28" y="21"/>
                    <a:pt x="28" y="20"/>
                  </a:cubicBezTo>
                  <a:cubicBezTo>
                    <a:pt x="28" y="20"/>
                    <a:pt x="26" y="20"/>
                    <a:pt x="26" y="21"/>
                  </a:cubicBezTo>
                  <a:cubicBezTo>
                    <a:pt x="26" y="21"/>
                    <a:pt x="27" y="22"/>
                    <a:pt x="27" y="2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4"/>
                    <a:pt x="26" y="24"/>
                    <a:pt x="25" y="24"/>
                  </a:cubicBezTo>
                  <a:cubicBezTo>
                    <a:pt x="25" y="24"/>
                    <a:pt x="24" y="24"/>
                    <a:pt x="24" y="25"/>
                  </a:cubicBezTo>
                  <a:cubicBezTo>
                    <a:pt x="23" y="25"/>
                    <a:pt x="21" y="28"/>
                    <a:pt x="21" y="28"/>
                  </a:cubicBezTo>
                  <a:cubicBezTo>
                    <a:pt x="20" y="29"/>
                    <a:pt x="19" y="28"/>
                    <a:pt x="18" y="29"/>
                  </a:cubicBezTo>
                  <a:cubicBezTo>
                    <a:pt x="18" y="29"/>
                    <a:pt x="19" y="30"/>
                    <a:pt x="18" y="30"/>
                  </a:cubicBezTo>
                  <a:cubicBezTo>
                    <a:pt x="17" y="30"/>
                    <a:pt x="16" y="30"/>
                    <a:pt x="16" y="30"/>
                  </a:cubicBezTo>
                  <a:cubicBezTo>
                    <a:pt x="16" y="30"/>
                    <a:pt x="16" y="31"/>
                    <a:pt x="16" y="31"/>
                  </a:cubicBezTo>
                  <a:cubicBezTo>
                    <a:pt x="16" y="31"/>
                    <a:pt x="18" y="31"/>
                    <a:pt x="18" y="32"/>
                  </a:cubicBezTo>
                  <a:cubicBezTo>
                    <a:pt x="18" y="32"/>
                    <a:pt x="19" y="33"/>
                    <a:pt x="19" y="34"/>
                  </a:cubicBezTo>
                  <a:cubicBezTo>
                    <a:pt x="19" y="35"/>
                    <a:pt x="19" y="36"/>
                    <a:pt x="18" y="36"/>
                  </a:cubicBezTo>
                  <a:cubicBezTo>
                    <a:pt x="17" y="36"/>
                    <a:pt x="13" y="36"/>
                    <a:pt x="13" y="36"/>
                  </a:cubicBezTo>
                  <a:cubicBezTo>
                    <a:pt x="12" y="36"/>
                    <a:pt x="11" y="36"/>
                    <a:pt x="11" y="36"/>
                  </a:cubicBezTo>
                  <a:cubicBezTo>
                    <a:pt x="11" y="36"/>
                    <a:pt x="11" y="38"/>
                    <a:pt x="11" y="39"/>
                  </a:cubicBezTo>
                  <a:cubicBezTo>
                    <a:pt x="11" y="40"/>
                    <a:pt x="11" y="41"/>
                    <a:pt x="11" y="41"/>
                  </a:cubicBezTo>
                  <a:cubicBezTo>
                    <a:pt x="11" y="42"/>
                    <a:pt x="11" y="42"/>
                    <a:pt x="11" y="43"/>
                  </a:cubicBezTo>
                  <a:cubicBezTo>
                    <a:pt x="11" y="43"/>
                    <a:pt x="11" y="44"/>
                    <a:pt x="11" y="44"/>
                  </a:cubicBezTo>
                  <a:cubicBezTo>
                    <a:pt x="11" y="44"/>
                    <a:pt x="12" y="44"/>
                    <a:pt x="13" y="44"/>
                  </a:cubicBezTo>
                  <a:cubicBezTo>
                    <a:pt x="14" y="44"/>
                    <a:pt x="14" y="45"/>
                    <a:pt x="14" y="45"/>
                  </a:cubicBezTo>
                  <a:cubicBezTo>
                    <a:pt x="15" y="45"/>
                    <a:pt x="15" y="44"/>
                    <a:pt x="16" y="44"/>
                  </a:cubicBezTo>
                  <a:cubicBezTo>
                    <a:pt x="17" y="44"/>
                    <a:pt x="18" y="45"/>
                    <a:pt x="18" y="44"/>
                  </a:cubicBezTo>
                  <a:cubicBezTo>
                    <a:pt x="19" y="43"/>
                    <a:pt x="19" y="43"/>
                    <a:pt x="20" y="42"/>
                  </a:cubicBezTo>
                  <a:cubicBezTo>
                    <a:pt x="20" y="42"/>
                    <a:pt x="20" y="40"/>
                    <a:pt x="21" y="38"/>
                  </a:cubicBezTo>
                  <a:cubicBezTo>
                    <a:pt x="23" y="37"/>
                    <a:pt x="23" y="36"/>
                    <a:pt x="24" y="36"/>
                  </a:cubicBezTo>
                  <a:cubicBezTo>
                    <a:pt x="27" y="36"/>
                    <a:pt x="26" y="35"/>
                    <a:pt x="28" y="35"/>
                  </a:cubicBezTo>
                  <a:cubicBezTo>
                    <a:pt x="29" y="34"/>
                    <a:pt x="29" y="36"/>
                    <a:pt x="30" y="37"/>
                  </a:cubicBezTo>
                  <a:cubicBezTo>
                    <a:pt x="32" y="38"/>
                    <a:pt x="35" y="40"/>
                    <a:pt x="35" y="41"/>
                  </a:cubicBezTo>
                  <a:cubicBezTo>
                    <a:pt x="35" y="41"/>
                    <a:pt x="35" y="42"/>
                    <a:pt x="35" y="42"/>
                  </a:cubicBezTo>
                  <a:cubicBezTo>
                    <a:pt x="34" y="43"/>
                    <a:pt x="33" y="43"/>
                    <a:pt x="32" y="43"/>
                  </a:cubicBezTo>
                  <a:cubicBezTo>
                    <a:pt x="32" y="43"/>
                    <a:pt x="35" y="44"/>
                    <a:pt x="35" y="44"/>
                  </a:cubicBezTo>
                  <a:cubicBezTo>
                    <a:pt x="35" y="44"/>
                    <a:pt x="37" y="41"/>
                    <a:pt x="37" y="40"/>
                  </a:cubicBezTo>
                  <a:cubicBezTo>
                    <a:pt x="37" y="40"/>
                    <a:pt x="37" y="39"/>
                    <a:pt x="36" y="39"/>
                  </a:cubicBezTo>
                  <a:cubicBezTo>
                    <a:pt x="34" y="38"/>
                    <a:pt x="34" y="38"/>
                    <a:pt x="33" y="37"/>
                  </a:cubicBezTo>
                  <a:cubicBezTo>
                    <a:pt x="33" y="36"/>
                    <a:pt x="30" y="34"/>
                    <a:pt x="31" y="33"/>
                  </a:cubicBezTo>
                  <a:cubicBezTo>
                    <a:pt x="32" y="32"/>
                    <a:pt x="37" y="37"/>
                    <a:pt x="38" y="38"/>
                  </a:cubicBezTo>
                  <a:cubicBezTo>
                    <a:pt x="38" y="39"/>
                    <a:pt x="40" y="41"/>
                    <a:pt x="41" y="42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2" y="44"/>
                    <a:pt x="42" y="44"/>
                    <a:pt x="43" y="44"/>
                  </a:cubicBezTo>
                  <a:cubicBezTo>
                    <a:pt x="43" y="44"/>
                    <a:pt x="44" y="43"/>
                    <a:pt x="43" y="43"/>
                  </a:cubicBezTo>
                  <a:cubicBezTo>
                    <a:pt x="42" y="42"/>
                    <a:pt x="42" y="42"/>
                    <a:pt x="42" y="41"/>
                  </a:cubicBezTo>
                  <a:cubicBezTo>
                    <a:pt x="42" y="40"/>
                    <a:pt x="42" y="40"/>
                    <a:pt x="42" y="39"/>
                  </a:cubicBezTo>
                  <a:cubicBezTo>
                    <a:pt x="43" y="39"/>
                    <a:pt x="44" y="40"/>
                    <a:pt x="45" y="40"/>
                  </a:cubicBezTo>
                  <a:cubicBezTo>
                    <a:pt x="45" y="40"/>
                    <a:pt x="46" y="39"/>
                    <a:pt x="46" y="38"/>
                  </a:cubicBezTo>
                  <a:cubicBezTo>
                    <a:pt x="46" y="38"/>
                    <a:pt x="46" y="36"/>
                    <a:pt x="46" y="35"/>
                  </a:cubicBezTo>
                  <a:cubicBezTo>
                    <a:pt x="46" y="34"/>
                    <a:pt x="47" y="32"/>
                    <a:pt x="48" y="32"/>
                  </a:cubicBezTo>
                  <a:cubicBezTo>
                    <a:pt x="49" y="32"/>
                    <a:pt x="50" y="33"/>
                    <a:pt x="52" y="33"/>
                  </a:cubicBezTo>
                  <a:cubicBezTo>
                    <a:pt x="53" y="34"/>
                    <a:pt x="56" y="35"/>
                    <a:pt x="57" y="36"/>
                  </a:cubicBezTo>
                  <a:cubicBezTo>
                    <a:pt x="58" y="37"/>
                    <a:pt x="60" y="38"/>
                    <a:pt x="60" y="38"/>
                  </a:cubicBezTo>
                  <a:cubicBezTo>
                    <a:pt x="59" y="39"/>
                    <a:pt x="58" y="39"/>
                    <a:pt x="57" y="39"/>
                  </a:cubicBezTo>
                  <a:cubicBezTo>
                    <a:pt x="55" y="39"/>
                    <a:pt x="54" y="38"/>
                    <a:pt x="53" y="38"/>
                  </a:cubicBezTo>
                  <a:cubicBezTo>
                    <a:pt x="52" y="38"/>
                    <a:pt x="50" y="38"/>
                    <a:pt x="50" y="39"/>
                  </a:cubicBezTo>
                  <a:cubicBezTo>
                    <a:pt x="49" y="39"/>
                    <a:pt x="46" y="40"/>
                    <a:pt x="46" y="41"/>
                  </a:cubicBezTo>
                  <a:cubicBezTo>
                    <a:pt x="46" y="41"/>
                    <a:pt x="46" y="43"/>
                    <a:pt x="47" y="44"/>
                  </a:cubicBezTo>
                  <a:cubicBezTo>
                    <a:pt x="47" y="44"/>
                    <a:pt x="50" y="45"/>
                    <a:pt x="51" y="45"/>
                  </a:cubicBezTo>
                  <a:cubicBezTo>
                    <a:pt x="52" y="45"/>
                    <a:pt x="55" y="44"/>
                    <a:pt x="56" y="46"/>
                  </a:cubicBezTo>
                  <a:cubicBezTo>
                    <a:pt x="56" y="47"/>
                    <a:pt x="56" y="49"/>
                    <a:pt x="55" y="50"/>
                  </a:cubicBezTo>
                  <a:cubicBezTo>
                    <a:pt x="55" y="52"/>
                    <a:pt x="56" y="52"/>
                    <a:pt x="54" y="52"/>
                  </a:cubicBezTo>
                  <a:cubicBezTo>
                    <a:pt x="52" y="52"/>
                    <a:pt x="51" y="52"/>
                    <a:pt x="51" y="52"/>
                  </a:cubicBezTo>
                  <a:cubicBezTo>
                    <a:pt x="50" y="53"/>
                    <a:pt x="45" y="51"/>
                    <a:pt x="43" y="50"/>
                  </a:cubicBezTo>
                  <a:cubicBezTo>
                    <a:pt x="42" y="50"/>
                    <a:pt x="40" y="50"/>
                    <a:pt x="41" y="51"/>
                  </a:cubicBezTo>
                  <a:cubicBezTo>
                    <a:pt x="41" y="52"/>
                    <a:pt x="41" y="53"/>
                    <a:pt x="40" y="53"/>
                  </a:cubicBezTo>
                  <a:cubicBezTo>
                    <a:pt x="40" y="53"/>
                    <a:pt x="40" y="53"/>
                    <a:pt x="39" y="53"/>
                  </a:cubicBezTo>
                  <a:cubicBezTo>
                    <a:pt x="38" y="53"/>
                    <a:pt x="35" y="51"/>
                    <a:pt x="34" y="50"/>
                  </a:cubicBezTo>
                  <a:cubicBezTo>
                    <a:pt x="33" y="50"/>
                    <a:pt x="29" y="49"/>
                    <a:pt x="30" y="48"/>
                  </a:cubicBezTo>
                  <a:cubicBezTo>
                    <a:pt x="31" y="47"/>
                    <a:pt x="31" y="45"/>
                    <a:pt x="30" y="45"/>
                  </a:cubicBezTo>
                  <a:cubicBezTo>
                    <a:pt x="29" y="44"/>
                    <a:pt x="28" y="45"/>
                    <a:pt x="28" y="45"/>
                  </a:cubicBezTo>
                  <a:cubicBezTo>
                    <a:pt x="26" y="45"/>
                    <a:pt x="25" y="44"/>
                    <a:pt x="23" y="45"/>
                  </a:cubicBezTo>
                  <a:cubicBezTo>
                    <a:pt x="20" y="46"/>
                    <a:pt x="19" y="46"/>
                    <a:pt x="18" y="47"/>
                  </a:cubicBezTo>
                  <a:cubicBezTo>
                    <a:pt x="17" y="47"/>
                    <a:pt x="16" y="47"/>
                    <a:pt x="15" y="47"/>
                  </a:cubicBezTo>
                  <a:cubicBezTo>
                    <a:pt x="14" y="47"/>
                    <a:pt x="15" y="46"/>
                    <a:pt x="14" y="46"/>
                  </a:cubicBezTo>
                  <a:cubicBezTo>
                    <a:pt x="13" y="46"/>
                    <a:pt x="13" y="48"/>
                    <a:pt x="13" y="48"/>
                  </a:cubicBezTo>
                  <a:cubicBezTo>
                    <a:pt x="12" y="49"/>
                    <a:pt x="12" y="49"/>
                    <a:pt x="11" y="49"/>
                  </a:cubicBezTo>
                  <a:cubicBezTo>
                    <a:pt x="10" y="50"/>
                    <a:pt x="9" y="52"/>
                    <a:pt x="10" y="53"/>
                  </a:cubicBezTo>
                  <a:cubicBezTo>
                    <a:pt x="10" y="54"/>
                    <a:pt x="9" y="55"/>
                    <a:pt x="8" y="55"/>
                  </a:cubicBezTo>
                  <a:cubicBezTo>
                    <a:pt x="7" y="56"/>
                    <a:pt x="6" y="56"/>
                    <a:pt x="6" y="57"/>
                  </a:cubicBezTo>
                  <a:cubicBezTo>
                    <a:pt x="5" y="57"/>
                    <a:pt x="1" y="64"/>
                    <a:pt x="1" y="66"/>
                  </a:cubicBezTo>
                  <a:cubicBezTo>
                    <a:pt x="1" y="66"/>
                    <a:pt x="2" y="67"/>
                    <a:pt x="2" y="68"/>
                  </a:cubicBezTo>
                  <a:cubicBezTo>
                    <a:pt x="2" y="69"/>
                    <a:pt x="3" y="70"/>
                    <a:pt x="2" y="71"/>
                  </a:cubicBezTo>
                  <a:cubicBezTo>
                    <a:pt x="1" y="73"/>
                    <a:pt x="1" y="74"/>
                    <a:pt x="0" y="74"/>
                  </a:cubicBezTo>
                  <a:cubicBezTo>
                    <a:pt x="0" y="75"/>
                    <a:pt x="1" y="77"/>
                    <a:pt x="1" y="78"/>
                  </a:cubicBezTo>
                  <a:cubicBezTo>
                    <a:pt x="2" y="79"/>
                    <a:pt x="3" y="80"/>
                    <a:pt x="4" y="81"/>
                  </a:cubicBezTo>
                  <a:cubicBezTo>
                    <a:pt x="4" y="82"/>
                    <a:pt x="5" y="85"/>
                    <a:pt x="6" y="85"/>
                  </a:cubicBezTo>
                  <a:cubicBezTo>
                    <a:pt x="7" y="87"/>
                    <a:pt x="10" y="89"/>
                    <a:pt x="11" y="89"/>
                  </a:cubicBezTo>
                  <a:cubicBezTo>
                    <a:pt x="11" y="90"/>
                    <a:pt x="14" y="88"/>
                    <a:pt x="16" y="88"/>
                  </a:cubicBezTo>
                  <a:cubicBezTo>
                    <a:pt x="18" y="89"/>
                    <a:pt x="20" y="87"/>
                    <a:pt x="21" y="87"/>
                  </a:cubicBezTo>
                  <a:cubicBezTo>
                    <a:pt x="22" y="87"/>
                    <a:pt x="25" y="86"/>
                    <a:pt x="25" y="87"/>
                  </a:cubicBezTo>
                  <a:cubicBezTo>
                    <a:pt x="26" y="88"/>
                    <a:pt x="25" y="89"/>
                    <a:pt x="27" y="89"/>
                  </a:cubicBezTo>
                  <a:cubicBezTo>
                    <a:pt x="29" y="89"/>
                    <a:pt x="30" y="88"/>
                    <a:pt x="30" y="90"/>
                  </a:cubicBezTo>
                  <a:cubicBezTo>
                    <a:pt x="32" y="92"/>
                    <a:pt x="30" y="95"/>
                    <a:pt x="30" y="96"/>
                  </a:cubicBezTo>
                  <a:cubicBezTo>
                    <a:pt x="30" y="97"/>
                    <a:pt x="30" y="99"/>
                    <a:pt x="31" y="100"/>
                  </a:cubicBezTo>
                  <a:cubicBezTo>
                    <a:pt x="31" y="101"/>
                    <a:pt x="34" y="104"/>
                    <a:pt x="34" y="106"/>
                  </a:cubicBezTo>
                  <a:cubicBezTo>
                    <a:pt x="35" y="108"/>
                    <a:pt x="35" y="110"/>
                    <a:pt x="35" y="111"/>
                  </a:cubicBezTo>
                  <a:cubicBezTo>
                    <a:pt x="35" y="112"/>
                    <a:pt x="34" y="113"/>
                    <a:pt x="34" y="115"/>
                  </a:cubicBezTo>
                  <a:cubicBezTo>
                    <a:pt x="33" y="116"/>
                    <a:pt x="33" y="119"/>
                    <a:pt x="33" y="121"/>
                  </a:cubicBezTo>
                  <a:cubicBezTo>
                    <a:pt x="33" y="122"/>
                    <a:pt x="35" y="126"/>
                    <a:pt x="35" y="127"/>
                  </a:cubicBezTo>
                  <a:cubicBezTo>
                    <a:pt x="35" y="128"/>
                    <a:pt x="36" y="132"/>
                    <a:pt x="36" y="133"/>
                  </a:cubicBezTo>
                  <a:cubicBezTo>
                    <a:pt x="36" y="134"/>
                    <a:pt x="36" y="135"/>
                    <a:pt x="37" y="136"/>
                  </a:cubicBezTo>
                  <a:cubicBezTo>
                    <a:pt x="38" y="137"/>
                    <a:pt x="38" y="139"/>
                    <a:pt x="38" y="140"/>
                  </a:cubicBezTo>
                  <a:cubicBezTo>
                    <a:pt x="39" y="141"/>
                    <a:pt x="38" y="143"/>
                    <a:pt x="39" y="144"/>
                  </a:cubicBezTo>
                  <a:cubicBezTo>
                    <a:pt x="40" y="144"/>
                    <a:pt x="43" y="143"/>
                    <a:pt x="45" y="143"/>
                  </a:cubicBezTo>
                  <a:cubicBezTo>
                    <a:pt x="45" y="143"/>
                    <a:pt x="48" y="143"/>
                    <a:pt x="50" y="141"/>
                  </a:cubicBezTo>
                  <a:cubicBezTo>
                    <a:pt x="51" y="139"/>
                    <a:pt x="53" y="136"/>
                    <a:pt x="54" y="135"/>
                  </a:cubicBezTo>
                  <a:cubicBezTo>
                    <a:pt x="54" y="134"/>
                    <a:pt x="54" y="133"/>
                    <a:pt x="55" y="132"/>
                  </a:cubicBezTo>
                  <a:cubicBezTo>
                    <a:pt x="56" y="131"/>
                    <a:pt x="58" y="130"/>
                    <a:pt x="58" y="128"/>
                  </a:cubicBezTo>
                  <a:cubicBezTo>
                    <a:pt x="58" y="126"/>
                    <a:pt x="58" y="125"/>
                    <a:pt x="58" y="124"/>
                  </a:cubicBezTo>
                  <a:cubicBezTo>
                    <a:pt x="58" y="124"/>
                    <a:pt x="61" y="121"/>
                    <a:pt x="62" y="120"/>
                  </a:cubicBezTo>
                  <a:cubicBezTo>
                    <a:pt x="63" y="120"/>
                    <a:pt x="65" y="118"/>
                    <a:pt x="65" y="117"/>
                  </a:cubicBezTo>
                  <a:cubicBezTo>
                    <a:pt x="65" y="116"/>
                    <a:pt x="65" y="113"/>
                    <a:pt x="65" y="111"/>
                  </a:cubicBezTo>
                  <a:cubicBezTo>
                    <a:pt x="65" y="110"/>
                    <a:pt x="65" y="110"/>
                    <a:pt x="64" y="108"/>
                  </a:cubicBezTo>
                  <a:cubicBezTo>
                    <a:pt x="64" y="106"/>
                    <a:pt x="64" y="104"/>
                    <a:pt x="65" y="102"/>
                  </a:cubicBez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32" name="Freeform 25"/>
            <p:cNvSpPr>
              <a:spLocks/>
            </p:cNvSpPr>
            <p:nvPr userDrawn="1"/>
          </p:nvSpPr>
          <p:spPr bwMode="auto">
            <a:xfrm>
              <a:off x="4030" y="348"/>
              <a:ext cx="12" cy="10"/>
            </a:xfrm>
            <a:custGeom>
              <a:avLst/>
              <a:gdLst>
                <a:gd name="T0" fmla="*/ 1 w 5"/>
                <a:gd name="T1" fmla="*/ 3 h 4"/>
                <a:gd name="T2" fmla="*/ 0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1 w 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3"/>
                  </a:moveTo>
                  <a:cubicBezTo>
                    <a:pt x="0" y="2"/>
                    <a:pt x="0" y="0"/>
                    <a:pt x="0" y="0"/>
                  </a:cubicBezTo>
                  <a:cubicBezTo>
                    <a:pt x="0" y="0"/>
                    <a:pt x="5" y="2"/>
                    <a:pt x="5" y="2"/>
                  </a:cubicBezTo>
                  <a:cubicBezTo>
                    <a:pt x="5" y="3"/>
                    <a:pt x="3" y="4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33" name="Freeform 26"/>
            <p:cNvSpPr>
              <a:spLocks/>
            </p:cNvSpPr>
            <p:nvPr userDrawn="1"/>
          </p:nvSpPr>
          <p:spPr bwMode="auto">
            <a:xfrm>
              <a:off x="4033" y="360"/>
              <a:ext cx="21" cy="26"/>
            </a:xfrm>
            <a:custGeom>
              <a:avLst/>
              <a:gdLst>
                <a:gd name="T0" fmla="*/ 3 w 9"/>
                <a:gd name="T1" fmla="*/ 0 h 11"/>
                <a:gd name="T2" fmla="*/ 7 w 9"/>
                <a:gd name="T3" fmla="*/ 3 h 11"/>
                <a:gd name="T4" fmla="*/ 9 w 9"/>
                <a:gd name="T5" fmla="*/ 7 h 11"/>
                <a:gd name="T6" fmla="*/ 1 w 9"/>
                <a:gd name="T7" fmla="*/ 11 h 11"/>
                <a:gd name="T8" fmla="*/ 1 w 9"/>
                <a:gd name="T9" fmla="*/ 8 h 11"/>
                <a:gd name="T10" fmla="*/ 4 w 9"/>
                <a:gd name="T11" fmla="*/ 5 h 11"/>
                <a:gd name="T12" fmla="*/ 4 w 9"/>
                <a:gd name="T13" fmla="*/ 2 h 11"/>
                <a:gd name="T14" fmla="*/ 3 w 9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1">
                  <a:moveTo>
                    <a:pt x="3" y="0"/>
                  </a:moveTo>
                  <a:cubicBezTo>
                    <a:pt x="4" y="0"/>
                    <a:pt x="6" y="2"/>
                    <a:pt x="7" y="3"/>
                  </a:cubicBezTo>
                  <a:cubicBezTo>
                    <a:pt x="8" y="4"/>
                    <a:pt x="9" y="7"/>
                    <a:pt x="9" y="7"/>
                  </a:cubicBezTo>
                  <a:cubicBezTo>
                    <a:pt x="8" y="8"/>
                    <a:pt x="1" y="11"/>
                    <a:pt x="1" y="11"/>
                  </a:cubicBezTo>
                  <a:cubicBezTo>
                    <a:pt x="0" y="10"/>
                    <a:pt x="1" y="9"/>
                    <a:pt x="1" y="8"/>
                  </a:cubicBezTo>
                  <a:cubicBezTo>
                    <a:pt x="2" y="7"/>
                    <a:pt x="3" y="6"/>
                    <a:pt x="4" y="5"/>
                  </a:cubicBezTo>
                  <a:cubicBezTo>
                    <a:pt x="5" y="4"/>
                    <a:pt x="4" y="3"/>
                    <a:pt x="4" y="2"/>
                  </a:cubicBezTo>
                  <a:cubicBezTo>
                    <a:pt x="3" y="1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34" name="Freeform 27"/>
            <p:cNvSpPr>
              <a:spLocks/>
            </p:cNvSpPr>
            <p:nvPr userDrawn="1"/>
          </p:nvSpPr>
          <p:spPr bwMode="auto">
            <a:xfrm>
              <a:off x="4014" y="472"/>
              <a:ext cx="28" cy="36"/>
            </a:xfrm>
            <a:custGeom>
              <a:avLst/>
              <a:gdLst>
                <a:gd name="T0" fmla="*/ 2 w 12"/>
                <a:gd name="T1" fmla="*/ 7 h 15"/>
                <a:gd name="T2" fmla="*/ 5 w 12"/>
                <a:gd name="T3" fmla="*/ 5 h 15"/>
                <a:gd name="T4" fmla="*/ 7 w 12"/>
                <a:gd name="T5" fmla="*/ 2 h 15"/>
                <a:gd name="T6" fmla="*/ 8 w 12"/>
                <a:gd name="T7" fmla="*/ 0 h 15"/>
                <a:gd name="T8" fmla="*/ 11 w 12"/>
                <a:gd name="T9" fmla="*/ 2 h 15"/>
                <a:gd name="T10" fmla="*/ 10 w 12"/>
                <a:gd name="T11" fmla="*/ 5 h 15"/>
                <a:gd name="T12" fmla="*/ 10 w 12"/>
                <a:gd name="T13" fmla="*/ 7 h 15"/>
                <a:gd name="T14" fmla="*/ 12 w 12"/>
                <a:gd name="T15" fmla="*/ 9 h 15"/>
                <a:gd name="T16" fmla="*/ 10 w 12"/>
                <a:gd name="T17" fmla="*/ 10 h 15"/>
                <a:gd name="T18" fmla="*/ 10 w 12"/>
                <a:gd name="T19" fmla="*/ 10 h 15"/>
                <a:gd name="T20" fmla="*/ 7 w 12"/>
                <a:gd name="T21" fmla="*/ 14 h 15"/>
                <a:gd name="T22" fmla="*/ 2 w 12"/>
                <a:gd name="T23" fmla="*/ 14 h 15"/>
                <a:gd name="T24" fmla="*/ 0 w 12"/>
                <a:gd name="T25" fmla="*/ 9 h 15"/>
                <a:gd name="T26" fmla="*/ 2 w 12"/>
                <a:gd name="T2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5">
                  <a:moveTo>
                    <a:pt x="2" y="7"/>
                  </a:moveTo>
                  <a:cubicBezTo>
                    <a:pt x="2" y="6"/>
                    <a:pt x="4" y="5"/>
                    <a:pt x="5" y="5"/>
                  </a:cubicBezTo>
                  <a:cubicBezTo>
                    <a:pt x="5" y="4"/>
                    <a:pt x="7" y="3"/>
                    <a:pt x="7" y="2"/>
                  </a:cubicBezTo>
                  <a:cubicBezTo>
                    <a:pt x="8" y="2"/>
                    <a:pt x="8" y="0"/>
                    <a:pt x="8" y="0"/>
                  </a:cubicBezTo>
                  <a:cubicBezTo>
                    <a:pt x="9" y="0"/>
                    <a:pt x="11" y="2"/>
                    <a:pt x="11" y="2"/>
                  </a:cubicBezTo>
                  <a:cubicBezTo>
                    <a:pt x="12" y="3"/>
                    <a:pt x="9" y="5"/>
                    <a:pt x="10" y="5"/>
                  </a:cubicBezTo>
                  <a:cubicBezTo>
                    <a:pt x="10" y="6"/>
                    <a:pt x="10" y="7"/>
                    <a:pt x="10" y="7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2" y="10"/>
                    <a:pt x="10" y="9"/>
                    <a:pt x="10" y="10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9" y="11"/>
                    <a:pt x="8" y="14"/>
                    <a:pt x="7" y="14"/>
                  </a:cubicBezTo>
                  <a:cubicBezTo>
                    <a:pt x="6" y="15"/>
                    <a:pt x="3" y="15"/>
                    <a:pt x="2" y="14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0" y="8"/>
                    <a:pt x="2" y="7"/>
                    <a:pt x="2" y="7"/>
                  </a:cubicBez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35" name="Freeform 28"/>
            <p:cNvSpPr>
              <a:spLocks/>
            </p:cNvSpPr>
            <p:nvPr userDrawn="1"/>
          </p:nvSpPr>
          <p:spPr bwMode="auto">
            <a:xfrm>
              <a:off x="3976" y="477"/>
              <a:ext cx="31" cy="38"/>
            </a:xfrm>
            <a:custGeom>
              <a:avLst/>
              <a:gdLst>
                <a:gd name="T0" fmla="*/ 0 w 13"/>
                <a:gd name="T1" fmla="*/ 0 h 16"/>
                <a:gd name="T2" fmla="*/ 3 w 13"/>
                <a:gd name="T3" fmla="*/ 1 h 16"/>
                <a:gd name="T4" fmla="*/ 8 w 13"/>
                <a:gd name="T5" fmla="*/ 6 h 16"/>
                <a:gd name="T6" fmla="*/ 13 w 13"/>
                <a:gd name="T7" fmla="*/ 12 h 16"/>
                <a:gd name="T8" fmla="*/ 11 w 13"/>
                <a:gd name="T9" fmla="*/ 16 h 16"/>
                <a:gd name="T10" fmla="*/ 8 w 13"/>
                <a:gd name="T11" fmla="*/ 13 h 16"/>
                <a:gd name="T12" fmla="*/ 6 w 13"/>
                <a:gd name="T13" fmla="*/ 9 h 16"/>
                <a:gd name="T14" fmla="*/ 3 w 13"/>
                <a:gd name="T15" fmla="*/ 4 h 16"/>
                <a:gd name="T16" fmla="*/ 0 w 13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6">
                  <a:moveTo>
                    <a:pt x="0" y="0"/>
                  </a:moveTo>
                  <a:cubicBezTo>
                    <a:pt x="1" y="0"/>
                    <a:pt x="3" y="0"/>
                    <a:pt x="3" y="1"/>
                  </a:cubicBezTo>
                  <a:cubicBezTo>
                    <a:pt x="4" y="2"/>
                    <a:pt x="7" y="6"/>
                    <a:pt x="8" y="6"/>
                  </a:cubicBezTo>
                  <a:cubicBezTo>
                    <a:pt x="8" y="7"/>
                    <a:pt x="12" y="11"/>
                    <a:pt x="13" y="12"/>
                  </a:cubicBezTo>
                  <a:cubicBezTo>
                    <a:pt x="13" y="12"/>
                    <a:pt x="12" y="15"/>
                    <a:pt x="11" y="16"/>
                  </a:cubicBezTo>
                  <a:cubicBezTo>
                    <a:pt x="10" y="16"/>
                    <a:pt x="9" y="14"/>
                    <a:pt x="8" y="13"/>
                  </a:cubicBezTo>
                  <a:cubicBezTo>
                    <a:pt x="7" y="12"/>
                    <a:pt x="7" y="10"/>
                    <a:pt x="6" y="9"/>
                  </a:cubicBezTo>
                  <a:cubicBezTo>
                    <a:pt x="6" y="8"/>
                    <a:pt x="3" y="4"/>
                    <a:pt x="3" y="4"/>
                  </a:cubicBezTo>
                  <a:cubicBezTo>
                    <a:pt x="2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36" name="Freeform 29"/>
            <p:cNvSpPr>
              <a:spLocks/>
            </p:cNvSpPr>
            <p:nvPr userDrawn="1"/>
          </p:nvSpPr>
          <p:spPr bwMode="auto">
            <a:xfrm>
              <a:off x="4004" y="515"/>
              <a:ext cx="36" cy="12"/>
            </a:xfrm>
            <a:custGeom>
              <a:avLst/>
              <a:gdLst>
                <a:gd name="T0" fmla="*/ 0 w 15"/>
                <a:gd name="T1" fmla="*/ 2 h 5"/>
                <a:gd name="T2" fmla="*/ 1 w 15"/>
                <a:gd name="T3" fmla="*/ 0 h 5"/>
                <a:gd name="T4" fmla="*/ 4 w 15"/>
                <a:gd name="T5" fmla="*/ 2 h 5"/>
                <a:gd name="T6" fmla="*/ 7 w 15"/>
                <a:gd name="T7" fmla="*/ 2 h 5"/>
                <a:gd name="T8" fmla="*/ 10 w 15"/>
                <a:gd name="T9" fmla="*/ 3 h 5"/>
                <a:gd name="T10" fmla="*/ 15 w 15"/>
                <a:gd name="T11" fmla="*/ 3 h 5"/>
                <a:gd name="T12" fmla="*/ 15 w 15"/>
                <a:gd name="T13" fmla="*/ 4 h 5"/>
                <a:gd name="T14" fmla="*/ 9 w 15"/>
                <a:gd name="T15" fmla="*/ 4 h 5"/>
                <a:gd name="T16" fmla="*/ 1 w 15"/>
                <a:gd name="T17" fmla="*/ 2 h 5"/>
                <a:gd name="T18" fmla="*/ 0 w 15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5">
                  <a:moveTo>
                    <a:pt x="0" y="2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4" y="1"/>
                    <a:pt x="4" y="2"/>
                  </a:cubicBezTo>
                  <a:cubicBezTo>
                    <a:pt x="5" y="2"/>
                    <a:pt x="6" y="1"/>
                    <a:pt x="7" y="2"/>
                  </a:cubicBezTo>
                  <a:cubicBezTo>
                    <a:pt x="8" y="2"/>
                    <a:pt x="10" y="3"/>
                    <a:pt x="10" y="3"/>
                  </a:cubicBezTo>
                  <a:cubicBezTo>
                    <a:pt x="11" y="3"/>
                    <a:pt x="15" y="3"/>
                    <a:pt x="15" y="3"/>
                  </a:cubicBezTo>
                  <a:cubicBezTo>
                    <a:pt x="15" y="3"/>
                    <a:pt x="15" y="4"/>
                    <a:pt x="15" y="4"/>
                  </a:cubicBezTo>
                  <a:cubicBezTo>
                    <a:pt x="14" y="5"/>
                    <a:pt x="10" y="4"/>
                    <a:pt x="9" y="4"/>
                  </a:cubicBezTo>
                  <a:cubicBezTo>
                    <a:pt x="7" y="4"/>
                    <a:pt x="3" y="3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37" name="Freeform 30"/>
            <p:cNvSpPr>
              <a:spLocks/>
            </p:cNvSpPr>
            <p:nvPr userDrawn="1"/>
          </p:nvSpPr>
          <p:spPr bwMode="auto">
            <a:xfrm>
              <a:off x="3995" y="532"/>
              <a:ext cx="113" cy="90"/>
            </a:xfrm>
            <a:custGeom>
              <a:avLst/>
              <a:gdLst>
                <a:gd name="T0" fmla="*/ 1 w 48"/>
                <a:gd name="T1" fmla="*/ 33 h 38"/>
                <a:gd name="T2" fmla="*/ 4 w 48"/>
                <a:gd name="T3" fmla="*/ 27 h 38"/>
                <a:gd name="T4" fmla="*/ 5 w 48"/>
                <a:gd name="T5" fmla="*/ 21 h 38"/>
                <a:gd name="T6" fmla="*/ 8 w 48"/>
                <a:gd name="T7" fmla="*/ 16 h 38"/>
                <a:gd name="T8" fmla="*/ 14 w 48"/>
                <a:gd name="T9" fmla="*/ 13 h 38"/>
                <a:gd name="T10" fmla="*/ 19 w 48"/>
                <a:gd name="T11" fmla="*/ 11 h 38"/>
                <a:gd name="T12" fmla="*/ 24 w 48"/>
                <a:gd name="T13" fmla="*/ 6 h 38"/>
                <a:gd name="T14" fmla="*/ 28 w 48"/>
                <a:gd name="T15" fmla="*/ 6 h 38"/>
                <a:gd name="T16" fmla="*/ 31 w 48"/>
                <a:gd name="T17" fmla="*/ 3 h 38"/>
                <a:gd name="T18" fmla="*/ 33 w 48"/>
                <a:gd name="T19" fmla="*/ 1 h 38"/>
                <a:gd name="T20" fmla="*/ 36 w 48"/>
                <a:gd name="T21" fmla="*/ 2 h 38"/>
                <a:gd name="T22" fmla="*/ 37 w 48"/>
                <a:gd name="T23" fmla="*/ 2 h 38"/>
                <a:gd name="T24" fmla="*/ 36 w 48"/>
                <a:gd name="T25" fmla="*/ 5 h 38"/>
                <a:gd name="T26" fmla="*/ 36 w 48"/>
                <a:gd name="T27" fmla="*/ 7 h 38"/>
                <a:gd name="T28" fmla="*/ 39 w 48"/>
                <a:gd name="T29" fmla="*/ 9 h 38"/>
                <a:gd name="T30" fmla="*/ 41 w 48"/>
                <a:gd name="T31" fmla="*/ 8 h 38"/>
                <a:gd name="T32" fmla="*/ 43 w 48"/>
                <a:gd name="T33" fmla="*/ 4 h 38"/>
                <a:gd name="T34" fmla="*/ 44 w 48"/>
                <a:gd name="T35" fmla="*/ 1 h 38"/>
                <a:gd name="T36" fmla="*/ 45 w 48"/>
                <a:gd name="T37" fmla="*/ 1 h 38"/>
                <a:gd name="T38" fmla="*/ 45 w 48"/>
                <a:gd name="T39" fmla="*/ 3 h 38"/>
                <a:gd name="T40" fmla="*/ 46 w 48"/>
                <a:gd name="T41" fmla="*/ 6 h 38"/>
                <a:gd name="T42" fmla="*/ 46 w 48"/>
                <a:gd name="T43" fmla="*/ 8 h 38"/>
                <a:gd name="T44" fmla="*/ 46 w 48"/>
                <a:gd name="T45" fmla="*/ 12 h 38"/>
                <a:gd name="T46" fmla="*/ 47 w 48"/>
                <a:gd name="T47" fmla="*/ 13 h 38"/>
                <a:gd name="T48" fmla="*/ 47 w 48"/>
                <a:gd name="T49" fmla="*/ 16 h 38"/>
                <a:gd name="T50" fmla="*/ 47 w 48"/>
                <a:gd name="T51" fmla="*/ 19 h 38"/>
                <a:gd name="T52" fmla="*/ 47 w 48"/>
                <a:gd name="T53" fmla="*/ 21 h 38"/>
                <a:gd name="T54" fmla="*/ 42 w 48"/>
                <a:gd name="T55" fmla="*/ 28 h 38"/>
                <a:gd name="T56" fmla="*/ 34 w 48"/>
                <a:gd name="T57" fmla="*/ 35 h 38"/>
                <a:gd name="T58" fmla="*/ 30 w 48"/>
                <a:gd name="T59" fmla="*/ 37 h 38"/>
                <a:gd name="T60" fmla="*/ 24 w 48"/>
                <a:gd name="T61" fmla="*/ 38 h 38"/>
                <a:gd name="T62" fmla="*/ 22 w 48"/>
                <a:gd name="T63" fmla="*/ 37 h 38"/>
                <a:gd name="T64" fmla="*/ 24 w 48"/>
                <a:gd name="T65" fmla="*/ 31 h 38"/>
                <a:gd name="T66" fmla="*/ 21 w 48"/>
                <a:gd name="T67" fmla="*/ 33 h 38"/>
                <a:gd name="T68" fmla="*/ 21 w 48"/>
                <a:gd name="T69" fmla="*/ 31 h 38"/>
                <a:gd name="T70" fmla="*/ 20 w 48"/>
                <a:gd name="T71" fmla="*/ 29 h 38"/>
                <a:gd name="T72" fmla="*/ 12 w 48"/>
                <a:gd name="T73" fmla="*/ 31 h 38"/>
                <a:gd name="T74" fmla="*/ 1 w 48"/>
                <a:gd name="T75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" h="38">
                  <a:moveTo>
                    <a:pt x="1" y="33"/>
                  </a:moveTo>
                  <a:cubicBezTo>
                    <a:pt x="0" y="32"/>
                    <a:pt x="3" y="28"/>
                    <a:pt x="4" y="27"/>
                  </a:cubicBezTo>
                  <a:cubicBezTo>
                    <a:pt x="4" y="25"/>
                    <a:pt x="5" y="22"/>
                    <a:pt x="5" y="21"/>
                  </a:cubicBezTo>
                  <a:cubicBezTo>
                    <a:pt x="6" y="19"/>
                    <a:pt x="7" y="17"/>
                    <a:pt x="8" y="16"/>
                  </a:cubicBezTo>
                  <a:cubicBezTo>
                    <a:pt x="9" y="15"/>
                    <a:pt x="12" y="14"/>
                    <a:pt x="14" y="13"/>
                  </a:cubicBezTo>
                  <a:cubicBezTo>
                    <a:pt x="15" y="13"/>
                    <a:pt x="17" y="12"/>
                    <a:pt x="19" y="11"/>
                  </a:cubicBezTo>
                  <a:cubicBezTo>
                    <a:pt x="20" y="9"/>
                    <a:pt x="23" y="7"/>
                    <a:pt x="24" y="6"/>
                  </a:cubicBezTo>
                  <a:cubicBezTo>
                    <a:pt x="25" y="5"/>
                    <a:pt x="27" y="6"/>
                    <a:pt x="28" y="6"/>
                  </a:cubicBezTo>
                  <a:cubicBezTo>
                    <a:pt x="29" y="6"/>
                    <a:pt x="29" y="4"/>
                    <a:pt x="31" y="3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0"/>
                    <a:pt x="35" y="2"/>
                    <a:pt x="36" y="2"/>
                  </a:cubicBezTo>
                  <a:cubicBezTo>
                    <a:pt x="37" y="2"/>
                    <a:pt x="38" y="1"/>
                    <a:pt x="37" y="2"/>
                  </a:cubicBezTo>
                  <a:cubicBezTo>
                    <a:pt x="37" y="3"/>
                    <a:pt x="36" y="4"/>
                    <a:pt x="36" y="5"/>
                  </a:cubicBezTo>
                  <a:cubicBezTo>
                    <a:pt x="35" y="6"/>
                    <a:pt x="35" y="6"/>
                    <a:pt x="36" y="7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0" y="10"/>
                    <a:pt x="40" y="9"/>
                    <a:pt x="41" y="8"/>
                  </a:cubicBezTo>
                  <a:cubicBezTo>
                    <a:pt x="42" y="6"/>
                    <a:pt x="42" y="5"/>
                    <a:pt x="43" y="4"/>
                  </a:cubicBezTo>
                  <a:cubicBezTo>
                    <a:pt x="43" y="2"/>
                    <a:pt x="44" y="2"/>
                    <a:pt x="44" y="1"/>
                  </a:cubicBezTo>
                  <a:cubicBezTo>
                    <a:pt x="44" y="0"/>
                    <a:pt x="45" y="0"/>
                    <a:pt x="45" y="1"/>
                  </a:cubicBezTo>
                  <a:cubicBezTo>
                    <a:pt x="46" y="2"/>
                    <a:pt x="45" y="2"/>
                    <a:pt x="45" y="3"/>
                  </a:cubicBezTo>
                  <a:cubicBezTo>
                    <a:pt x="45" y="4"/>
                    <a:pt x="46" y="5"/>
                    <a:pt x="46" y="6"/>
                  </a:cubicBezTo>
                  <a:cubicBezTo>
                    <a:pt x="46" y="6"/>
                    <a:pt x="46" y="7"/>
                    <a:pt x="46" y="8"/>
                  </a:cubicBezTo>
                  <a:cubicBezTo>
                    <a:pt x="46" y="9"/>
                    <a:pt x="45" y="11"/>
                    <a:pt x="46" y="12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4"/>
                    <a:pt x="47" y="15"/>
                    <a:pt x="47" y="16"/>
                  </a:cubicBezTo>
                  <a:cubicBezTo>
                    <a:pt x="48" y="16"/>
                    <a:pt x="47" y="18"/>
                    <a:pt x="47" y="19"/>
                  </a:cubicBezTo>
                  <a:cubicBezTo>
                    <a:pt x="47" y="19"/>
                    <a:pt x="48" y="20"/>
                    <a:pt x="47" y="21"/>
                  </a:cubicBezTo>
                  <a:cubicBezTo>
                    <a:pt x="47" y="22"/>
                    <a:pt x="45" y="26"/>
                    <a:pt x="42" y="28"/>
                  </a:cubicBezTo>
                  <a:cubicBezTo>
                    <a:pt x="40" y="31"/>
                    <a:pt x="35" y="34"/>
                    <a:pt x="34" y="35"/>
                  </a:cubicBezTo>
                  <a:cubicBezTo>
                    <a:pt x="33" y="36"/>
                    <a:pt x="31" y="37"/>
                    <a:pt x="30" y="37"/>
                  </a:cubicBezTo>
                  <a:cubicBezTo>
                    <a:pt x="29" y="38"/>
                    <a:pt x="25" y="38"/>
                    <a:pt x="24" y="38"/>
                  </a:cubicBezTo>
                  <a:cubicBezTo>
                    <a:pt x="23" y="38"/>
                    <a:pt x="22" y="38"/>
                    <a:pt x="22" y="37"/>
                  </a:cubicBezTo>
                  <a:cubicBezTo>
                    <a:pt x="22" y="37"/>
                    <a:pt x="24" y="32"/>
                    <a:pt x="24" y="31"/>
                  </a:cubicBezTo>
                  <a:cubicBezTo>
                    <a:pt x="24" y="31"/>
                    <a:pt x="22" y="33"/>
                    <a:pt x="21" y="33"/>
                  </a:cubicBezTo>
                  <a:cubicBezTo>
                    <a:pt x="21" y="33"/>
                    <a:pt x="21" y="32"/>
                    <a:pt x="21" y="31"/>
                  </a:cubicBezTo>
                  <a:cubicBezTo>
                    <a:pt x="21" y="29"/>
                    <a:pt x="20" y="29"/>
                    <a:pt x="20" y="29"/>
                  </a:cubicBezTo>
                  <a:cubicBezTo>
                    <a:pt x="19" y="29"/>
                    <a:pt x="14" y="30"/>
                    <a:pt x="12" y="31"/>
                  </a:cubicBezTo>
                  <a:cubicBezTo>
                    <a:pt x="8" y="32"/>
                    <a:pt x="2" y="34"/>
                    <a:pt x="1" y="33"/>
                  </a:cubicBez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38" name="Freeform 31"/>
            <p:cNvSpPr>
              <a:spLocks/>
            </p:cNvSpPr>
            <p:nvPr userDrawn="1"/>
          </p:nvSpPr>
          <p:spPr bwMode="auto">
            <a:xfrm>
              <a:off x="4045" y="629"/>
              <a:ext cx="11" cy="10"/>
            </a:xfrm>
            <a:custGeom>
              <a:avLst/>
              <a:gdLst>
                <a:gd name="T0" fmla="*/ 0 w 5"/>
                <a:gd name="T1" fmla="*/ 3 h 4"/>
                <a:gd name="T2" fmla="*/ 1 w 5"/>
                <a:gd name="T3" fmla="*/ 1 h 4"/>
                <a:gd name="T4" fmla="*/ 2 w 5"/>
                <a:gd name="T5" fmla="*/ 0 h 4"/>
                <a:gd name="T6" fmla="*/ 5 w 5"/>
                <a:gd name="T7" fmla="*/ 0 h 4"/>
                <a:gd name="T8" fmla="*/ 4 w 5"/>
                <a:gd name="T9" fmla="*/ 1 h 4"/>
                <a:gd name="T10" fmla="*/ 2 w 5"/>
                <a:gd name="T11" fmla="*/ 4 h 4"/>
                <a:gd name="T12" fmla="*/ 0 w 5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cubicBezTo>
                    <a:pt x="0" y="2"/>
                    <a:pt x="1" y="2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3" y="0"/>
                    <a:pt x="5" y="1"/>
                    <a:pt x="5" y="0"/>
                  </a:cubicBezTo>
                  <a:cubicBezTo>
                    <a:pt x="5" y="0"/>
                    <a:pt x="5" y="0"/>
                    <a:pt x="4" y="1"/>
                  </a:cubicBezTo>
                  <a:cubicBezTo>
                    <a:pt x="4" y="2"/>
                    <a:pt x="2" y="3"/>
                    <a:pt x="2" y="4"/>
                  </a:cubicBezTo>
                  <a:cubicBezTo>
                    <a:pt x="2" y="4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39" name="Freeform 32"/>
            <p:cNvSpPr>
              <a:spLocks/>
            </p:cNvSpPr>
            <p:nvPr userDrawn="1"/>
          </p:nvSpPr>
          <p:spPr bwMode="auto">
            <a:xfrm>
              <a:off x="3933" y="463"/>
              <a:ext cx="7" cy="14"/>
            </a:xfrm>
            <a:custGeom>
              <a:avLst/>
              <a:gdLst>
                <a:gd name="T0" fmla="*/ 1 w 3"/>
                <a:gd name="T1" fmla="*/ 0 h 6"/>
                <a:gd name="T2" fmla="*/ 2 w 3"/>
                <a:gd name="T3" fmla="*/ 3 h 6"/>
                <a:gd name="T4" fmla="*/ 2 w 3"/>
                <a:gd name="T5" fmla="*/ 5 h 6"/>
                <a:gd name="T6" fmla="*/ 1 w 3"/>
                <a:gd name="T7" fmla="*/ 5 h 6"/>
                <a:gd name="T8" fmla="*/ 1 w 3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cubicBezTo>
                    <a:pt x="1" y="0"/>
                    <a:pt x="2" y="2"/>
                    <a:pt x="2" y="3"/>
                  </a:cubicBezTo>
                  <a:cubicBezTo>
                    <a:pt x="3" y="4"/>
                    <a:pt x="3" y="5"/>
                    <a:pt x="2" y="5"/>
                  </a:cubicBezTo>
                  <a:cubicBezTo>
                    <a:pt x="2" y="6"/>
                    <a:pt x="1" y="6"/>
                    <a:pt x="1" y="5"/>
                  </a:cubicBezTo>
                  <a:cubicBezTo>
                    <a:pt x="0" y="4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40" name="Freeform 33"/>
            <p:cNvSpPr>
              <a:spLocks/>
            </p:cNvSpPr>
            <p:nvPr userDrawn="1"/>
          </p:nvSpPr>
          <p:spPr bwMode="auto">
            <a:xfrm>
              <a:off x="4113" y="615"/>
              <a:ext cx="21" cy="19"/>
            </a:xfrm>
            <a:custGeom>
              <a:avLst/>
              <a:gdLst>
                <a:gd name="T0" fmla="*/ 0 w 9"/>
                <a:gd name="T1" fmla="*/ 7 h 8"/>
                <a:gd name="T2" fmla="*/ 4 w 9"/>
                <a:gd name="T3" fmla="*/ 3 h 8"/>
                <a:gd name="T4" fmla="*/ 7 w 9"/>
                <a:gd name="T5" fmla="*/ 0 h 8"/>
                <a:gd name="T6" fmla="*/ 9 w 9"/>
                <a:gd name="T7" fmla="*/ 2 h 8"/>
                <a:gd name="T8" fmla="*/ 6 w 9"/>
                <a:gd name="T9" fmla="*/ 4 h 8"/>
                <a:gd name="T10" fmla="*/ 2 w 9"/>
                <a:gd name="T11" fmla="*/ 6 h 8"/>
                <a:gd name="T12" fmla="*/ 0 w 9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0" y="7"/>
                  </a:moveTo>
                  <a:cubicBezTo>
                    <a:pt x="0" y="5"/>
                    <a:pt x="4" y="4"/>
                    <a:pt x="4" y="3"/>
                  </a:cubicBezTo>
                  <a:cubicBezTo>
                    <a:pt x="5" y="2"/>
                    <a:pt x="7" y="0"/>
                    <a:pt x="7" y="0"/>
                  </a:cubicBezTo>
                  <a:cubicBezTo>
                    <a:pt x="8" y="1"/>
                    <a:pt x="9" y="1"/>
                    <a:pt x="9" y="2"/>
                  </a:cubicBezTo>
                  <a:cubicBezTo>
                    <a:pt x="9" y="3"/>
                    <a:pt x="8" y="3"/>
                    <a:pt x="6" y="4"/>
                  </a:cubicBezTo>
                  <a:cubicBezTo>
                    <a:pt x="5" y="4"/>
                    <a:pt x="3" y="5"/>
                    <a:pt x="2" y="6"/>
                  </a:cubicBezTo>
                  <a:cubicBezTo>
                    <a:pt x="1" y="7"/>
                    <a:pt x="0" y="8"/>
                    <a:pt x="0" y="7"/>
                  </a:cubicBez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41" name="Freeform 34"/>
            <p:cNvSpPr>
              <a:spLocks/>
            </p:cNvSpPr>
            <p:nvPr userDrawn="1"/>
          </p:nvSpPr>
          <p:spPr bwMode="auto">
            <a:xfrm>
              <a:off x="3559" y="696"/>
              <a:ext cx="386" cy="48"/>
            </a:xfrm>
            <a:custGeom>
              <a:avLst/>
              <a:gdLst>
                <a:gd name="T0" fmla="*/ 0 w 163"/>
                <a:gd name="T1" fmla="*/ 11 h 20"/>
                <a:gd name="T2" fmla="*/ 3 w 163"/>
                <a:gd name="T3" fmla="*/ 10 h 20"/>
                <a:gd name="T4" fmla="*/ 10 w 163"/>
                <a:gd name="T5" fmla="*/ 10 h 20"/>
                <a:gd name="T6" fmla="*/ 18 w 163"/>
                <a:gd name="T7" fmla="*/ 9 h 20"/>
                <a:gd name="T8" fmla="*/ 22 w 163"/>
                <a:gd name="T9" fmla="*/ 9 h 20"/>
                <a:gd name="T10" fmla="*/ 27 w 163"/>
                <a:gd name="T11" fmla="*/ 9 h 20"/>
                <a:gd name="T12" fmla="*/ 32 w 163"/>
                <a:gd name="T13" fmla="*/ 8 h 20"/>
                <a:gd name="T14" fmla="*/ 25 w 163"/>
                <a:gd name="T15" fmla="*/ 3 h 20"/>
                <a:gd name="T16" fmla="*/ 28 w 163"/>
                <a:gd name="T17" fmla="*/ 0 h 20"/>
                <a:gd name="T18" fmla="*/ 30 w 163"/>
                <a:gd name="T19" fmla="*/ 3 h 20"/>
                <a:gd name="T20" fmla="*/ 34 w 163"/>
                <a:gd name="T21" fmla="*/ 7 h 20"/>
                <a:gd name="T22" fmla="*/ 37 w 163"/>
                <a:gd name="T23" fmla="*/ 9 h 20"/>
                <a:gd name="T24" fmla="*/ 35 w 163"/>
                <a:gd name="T25" fmla="*/ 11 h 20"/>
                <a:gd name="T26" fmla="*/ 34 w 163"/>
                <a:gd name="T27" fmla="*/ 12 h 20"/>
                <a:gd name="T28" fmla="*/ 42 w 163"/>
                <a:gd name="T29" fmla="*/ 16 h 20"/>
                <a:gd name="T30" fmla="*/ 48 w 163"/>
                <a:gd name="T31" fmla="*/ 16 h 20"/>
                <a:gd name="T32" fmla="*/ 52 w 163"/>
                <a:gd name="T33" fmla="*/ 14 h 20"/>
                <a:gd name="T34" fmla="*/ 57 w 163"/>
                <a:gd name="T35" fmla="*/ 11 h 20"/>
                <a:gd name="T36" fmla="*/ 60 w 163"/>
                <a:gd name="T37" fmla="*/ 9 h 20"/>
                <a:gd name="T38" fmla="*/ 61 w 163"/>
                <a:gd name="T39" fmla="*/ 6 h 20"/>
                <a:gd name="T40" fmla="*/ 64 w 163"/>
                <a:gd name="T41" fmla="*/ 7 h 20"/>
                <a:gd name="T42" fmla="*/ 77 w 163"/>
                <a:gd name="T43" fmla="*/ 6 h 20"/>
                <a:gd name="T44" fmla="*/ 81 w 163"/>
                <a:gd name="T45" fmla="*/ 7 h 20"/>
                <a:gd name="T46" fmla="*/ 85 w 163"/>
                <a:gd name="T47" fmla="*/ 6 h 20"/>
                <a:gd name="T48" fmla="*/ 90 w 163"/>
                <a:gd name="T49" fmla="*/ 5 h 20"/>
                <a:gd name="T50" fmla="*/ 99 w 163"/>
                <a:gd name="T51" fmla="*/ 3 h 20"/>
                <a:gd name="T52" fmla="*/ 104 w 163"/>
                <a:gd name="T53" fmla="*/ 2 h 20"/>
                <a:gd name="T54" fmla="*/ 109 w 163"/>
                <a:gd name="T55" fmla="*/ 3 h 20"/>
                <a:gd name="T56" fmla="*/ 111 w 163"/>
                <a:gd name="T57" fmla="*/ 4 h 20"/>
                <a:gd name="T58" fmla="*/ 114 w 163"/>
                <a:gd name="T59" fmla="*/ 4 h 20"/>
                <a:gd name="T60" fmla="*/ 119 w 163"/>
                <a:gd name="T61" fmla="*/ 3 h 20"/>
                <a:gd name="T62" fmla="*/ 124 w 163"/>
                <a:gd name="T63" fmla="*/ 2 h 20"/>
                <a:gd name="T64" fmla="*/ 125 w 163"/>
                <a:gd name="T65" fmla="*/ 2 h 20"/>
                <a:gd name="T66" fmla="*/ 133 w 163"/>
                <a:gd name="T67" fmla="*/ 2 h 20"/>
                <a:gd name="T68" fmla="*/ 141 w 163"/>
                <a:gd name="T69" fmla="*/ 2 h 20"/>
                <a:gd name="T70" fmla="*/ 147 w 163"/>
                <a:gd name="T71" fmla="*/ 2 h 20"/>
                <a:gd name="T72" fmla="*/ 153 w 163"/>
                <a:gd name="T73" fmla="*/ 2 h 20"/>
                <a:gd name="T74" fmla="*/ 159 w 163"/>
                <a:gd name="T75" fmla="*/ 3 h 20"/>
                <a:gd name="T76" fmla="*/ 162 w 163"/>
                <a:gd name="T77" fmla="*/ 8 h 20"/>
                <a:gd name="T78" fmla="*/ 147 w 163"/>
                <a:gd name="T79" fmla="*/ 12 h 20"/>
                <a:gd name="T80" fmla="*/ 135 w 163"/>
                <a:gd name="T81" fmla="*/ 14 h 20"/>
                <a:gd name="T82" fmla="*/ 120 w 163"/>
                <a:gd name="T83" fmla="*/ 16 h 20"/>
                <a:gd name="T84" fmla="*/ 94 w 163"/>
                <a:gd name="T85" fmla="*/ 19 h 20"/>
                <a:gd name="T86" fmla="*/ 65 w 163"/>
                <a:gd name="T87" fmla="*/ 20 h 20"/>
                <a:gd name="T88" fmla="*/ 38 w 163"/>
                <a:gd name="T89" fmla="*/ 19 h 20"/>
                <a:gd name="T90" fmla="*/ 24 w 163"/>
                <a:gd name="T91" fmla="*/ 17 h 20"/>
                <a:gd name="T92" fmla="*/ 3 w 163"/>
                <a:gd name="T93" fmla="*/ 14 h 20"/>
                <a:gd name="T94" fmla="*/ 0 w 163"/>
                <a:gd name="T95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3" h="20">
                  <a:moveTo>
                    <a:pt x="0" y="11"/>
                  </a:moveTo>
                  <a:cubicBezTo>
                    <a:pt x="1" y="10"/>
                    <a:pt x="2" y="10"/>
                    <a:pt x="3" y="10"/>
                  </a:cubicBezTo>
                  <a:cubicBezTo>
                    <a:pt x="5" y="10"/>
                    <a:pt x="9" y="10"/>
                    <a:pt x="10" y="10"/>
                  </a:cubicBezTo>
                  <a:cubicBezTo>
                    <a:pt x="11" y="10"/>
                    <a:pt x="17" y="9"/>
                    <a:pt x="18" y="9"/>
                  </a:cubicBezTo>
                  <a:cubicBezTo>
                    <a:pt x="19" y="9"/>
                    <a:pt x="21" y="9"/>
                    <a:pt x="22" y="9"/>
                  </a:cubicBezTo>
                  <a:cubicBezTo>
                    <a:pt x="23" y="9"/>
                    <a:pt x="26" y="9"/>
                    <a:pt x="27" y="9"/>
                  </a:cubicBezTo>
                  <a:cubicBezTo>
                    <a:pt x="28" y="9"/>
                    <a:pt x="32" y="9"/>
                    <a:pt x="32" y="8"/>
                  </a:cubicBezTo>
                  <a:cubicBezTo>
                    <a:pt x="33" y="7"/>
                    <a:pt x="26" y="4"/>
                    <a:pt x="25" y="3"/>
                  </a:cubicBezTo>
                  <a:cubicBezTo>
                    <a:pt x="25" y="2"/>
                    <a:pt x="27" y="0"/>
                    <a:pt x="28" y="0"/>
                  </a:cubicBezTo>
                  <a:cubicBezTo>
                    <a:pt x="28" y="0"/>
                    <a:pt x="30" y="3"/>
                    <a:pt x="30" y="3"/>
                  </a:cubicBezTo>
                  <a:cubicBezTo>
                    <a:pt x="31" y="3"/>
                    <a:pt x="33" y="6"/>
                    <a:pt x="34" y="7"/>
                  </a:cubicBezTo>
                  <a:cubicBezTo>
                    <a:pt x="35" y="7"/>
                    <a:pt x="37" y="8"/>
                    <a:pt x="37" y="9"/>
                  </a:cubicBezTo>
                  <a:cubicBezTo>
                    <a:pt x="37" y="9"/>
                    <a:pt x="37" y="11"/>
                    <a:pt x="35" y="11"/>
                  </a:cubicBezTo>
                  <a:cubicBezTo>
                    <a:pt x="34" y="11"/>
                    <a:pt x="33" y="11"/>
                    <a:pt x="34" y="12"/>
                  </a:cubicBezTo>
                  <a:cubicBezTo>
                    <a:pt x="34" y="13"/>
                    <a:pt x="40" y="15"/>
                    <a:pt x="42" y="16"/>
                  </a:cubicBezTo>
                  <a:cubicBezTo>
                    <a:pt x="45" y="16"/>
                    <a:pt x="46" y="16"/>
                    <a:pt x="48" y="16"/>
                  </a:cubicBezTo>
                  <a:cubicBezTo>
                    <a:pt x="49" y="16"/>
                    <a:pt x="51" y="15"/>
                    <a:pt x="52" y="14"/>
                  </a:cubicBezTo>
                  <a:cubicBezTo>
                    <a:pt x="54" y="14"/>
                    <a:pt x="55" y="11"/>
                    <a:pt x="57" y="11"/>
                  </a:cubicBezTo>
                  <a:cubicBezTo>
                    <a:pt x="60" y="11"/>
                    <a:pt x="59" y="10"/>
                    <a:pt x="60" y="9"/>
                  </a:cubicBezTo>
                  <a:cubicBezTo>
                    <a:pt x="60" y="8"/>
                    <a:pt x="61" y="7"/>
                    <a:pt x="61" y="6"/>
                  </a:cubicBezTo>
                  <a:cubicBezTo>
                    <a:pt x="62" y="6"/>
                    <a:pt x="64" y="7"/>
                    <a:pt x="64" y="7"/>
                  </a:cubicBezTo>
                  <a:cubicBezTo>
                    <a:pt x="65" y="7"/>
                    <a:pt x="76" y="5"/>
                    <a:pt x="77" y="6"/>
                  </a:cubicBezTo>
                  <a:cubicBezTo>
                    <a:pt x="79" y="6"/>
                    <a:pt x="79" y="7"/>
                    <a:pt x="81" y="7"/>
                  </a:cubicBezTo>
                  <a:cubicBezTo>
                    <a:pt x="83" y="7"/>
                    <a:pt x="84" y="7"/>
                    <a:pt x="85" y="6"/>
                  </a:cubicBezTo>
                  <a:cubicBezTo>
                    <a:pt x="86" y="5"/>
                    <a:pt x="88" y="4"/>
                    <a:pt x="90" y="5"/>
                  </a:cubicBezTo>
                  <a:cubicBezTo>
                    <a:pt x="91" y="5"/>
                    <a:pt x="97" y="3"/>
                    <a:pt x="99" y="3"/>
                  </a:cubicBezTo>
                  <a:cubicBezTo>
                    <a:pt x="101" y="2"/>
                    <a:pt x="103" y="1"/>
                    <a:pt x="104" y="2"/>
                  </a:cubicBezTo>
                  <a:cubicBezTo>
                    <a:pt x="105" y="3"/>
                    <a:pt x="109" y="3"/>
                    <a:pt x="109" y="3"/>
                  </a:cubicBezTo>
                  <a:cubicBezTo>
                    <a:pt x="110" y="4"/>
                    <a:pt x="110" y="4"/>
                    <a:pt x="111" y="4"/>
                  </a:cubicBezTo>
                  <a:cubicBezTo>
                    <a:pt x="111" y="5"/>
                    <a:pt x="113" y="5"/>
                    <a:pt x="114" y="4"/>
                  </a:cubicBezTo>
                  <a:cubicBezTo>
                    <a:pt x="116" y="4"/>
                    <a:pt x="118" y="3"/>
                    <a:pt x="119" y="3"/>
                  </a:cubicBezTo>
                  <a:cubicBezTo>
                    <a:pt x="120" y="2"/>
                    <a:pt x="124" y="2"/>
                    <a:pt x="124" y="2"/>
                  </a:cubicBezTo>
                  <a:cubicBezTo>
                    <a:pt x="125" y="2"/>
                    <a:pt x="124" y="2"/>
                    <a:pt x="125" y="2"/>
                  </a:cubicBezTo>
                  <a:cubicBezTo>
                    <a:pt x="127" y="2"/>
                    <a:pt x="131" y="2"/>
                    <a:pt x="133" y="2"/>
                  </a:cubicBezTo>
                  <a:cubicBezTo>
                    <a:pt x="135" y="2"/>
                    <a:pt x="140" y="2"/>
                    <a:pt x="141" y="2"/>
                  </a:cubicBezTo>
                  <a:cubicBezTo>
                    <a:pt x="143" y="2"/>
                    <a:pt x="145" y="2"/>
                    <a:pt x="147" y="2"/>
                  </a:cubicBezTo>
                  <a:cubicBezTo>
                    <a:pt x="148" y="2"/>
                    <a:pt x="150" y="2"/>
                    <a:pt x="153" y="2"/>
                  </a:cubicBezTo>
                  <a:cubicBezTo>
                    <a:pt x="155" y="2"/>
                    <a:pt x="158" y="3"/>
                    <a:pt x="159" y="3"/>
                  </a:cubicBezTo>
                  <a:cubicBezTo>
                    <a:pt x="160" y="4"/>
                    <a:pt x="163" y="7"/>
                    <a:pt x="162" y="8"/>
                  </a:cubicBezTo>
                  <a:cubicBezTo>
                    <a:pt x="161" y="9"/>
                    <a:pt x="150" y="11"/>
                    <a:pt x="147" y="12"/>
                  </a:cubicBezTo>
                  <a:cubicBezTo>
                    <a:pt x="143" y="12"/>
                    <a:pt x="137" y="14"/>
                    <a:pt x="135" y="14"/>
                  </a:cubicBezTo>
                  <a:cubicBezTo>
                    <a:pt x="132" y="14"/>
                    <a:pt x="125" y="16"/>
                    <a:pt x="120" y="16"/>
                  </a:cubicBezTo>
                  <a:cubicBezTo>
                    <a:pt x="116" y="17"/>
                    <a:pt x="102" y="18"/>
                    <a:pt x="94" y="19"/>
                  </a:cubicBezTo>
                  <a:cubicBezTo>
                    <a:pt x="85" y="19"/>
                    <a:pt x="68" y="20"/>
                    <a:pt x="65" y="20"/>
                  </a:cubicBezTo>
                  <a:cubicBezTo>
                    <a:pt x="63" y="20"/>
                    <a:pt x="40" y="19"/>
                    <a:pt x="38" y="19"/>
                  </a:cubicBezTo>
                  <a:cubicBezTo>
                    <a:pt x="36" y="18"/>
                    <a:pt x="28" y="18"/>
                    <a:pt x="24" y="17"/>
                  </a:cubicBezTo>
                  <a:cubicBezTo>
                    <a:pt x="20" y="17"/>
                    <a:pt x="4" y="15"/>
                    <a:pt x="3" y="14"/>
                  </a:cubicBezTo>
                  <a:cubicBezTo>
                    <a:pt x="1" y="13"/>
                    <a:pt x="0" y="12"/>
                    <a:pt x="0" y="11"/>
                  </a:cubicBez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42" name="Line 35"/>
            <p:cNvSpPr>
              <a:spLocks noChangeShapeType="1"/>
            </p:cNvSpPr>
            <p:nvPr userDrawn="1"/>
          </p:nvSpPr>
          <p:spPr bwMode="auto">
            <a:xfrm>
              <a:off x="3581" y="739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43" name="Line 36"/>
            <p:cNvSpPr>
              <a:spLocks noChangeShapeType="1"/>
            </p:cNvSpPr>
            <p:nvPr userDrawn="1"/>
          </p:nvSpPr>
          <p:spPr bwMode="auto">
            <a:xfrm>
              <a:off x="3581" y="739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44" name="Freeform 37"/>
            <p:cNvSpPr>
              <a:spLocks/>
            </p:cNvSpPr>
            <p:nvPr userDrawn="1"/>
          </p:nvSpPr>
          <p:spPr bwMode="auto">
            <a:xfrm>
              <a:off x="4085" y="629"/>
              <a:ext cx="28" cy="15"/>
            </a:xfrm>
            <a:custGeom>
              <a:avLst/>
              <a:gdLst>
                <a:gd name="T0" fmla="*/ 1 w 12"/>
                <a:gd name="T1" fmla="*/ 4 h 6"/>
                <a:gd name="T2" fmla="*/ 7 w 12"/>
                <a:gd name="T3" fmla="*/ 1 h 6"/>
                <a:gd name="T4" fmla="*/ 11 w 12"/>
                <a:gd name="T5" fmla="*/ 0 h 6"/>
                <a:gd name="T6" fmla="*/ 11 w 12"/>
                <a:gd name="T7" fmla="*/ 1 h 6"/>
                <a:gd name="T8" fmla="*/ 8 w 12"/>
                <a:gd name="T9" fmla="*/ 3 h 6"/>
                <a:gd name="T10" fmla="*/ 3 w 12"/>
                <a:gd name="T11" fmla="*/ 5 h 6"/>
                <a:gd name="T12" fmla="*/ 0 w 12"/>
                <a:gd name="T13" fmla="*/ 5 h 6"/>
                <a:gd name="T14" fmla="*/ 1 w 12"/>
                <a:gd name="T1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6">
                  <a:moveTo>
                    <a:pt x="1" y="4"/>
                  </a:moveTo>
                  <a:cubicBezTo>
                    <a:pt x="3" y="3"/>
                    <a:pt x="5" y="2"/>
                    <a:pt x="7" y="1"/>
                  </a:cubicBezTo>
                  <a:cubicBezTo>
                    <a:pt x="8" y="0"/>
                    <a:pt x="10" y="0"/>
                    <a:pt x="11" y="0"/>
                  </a:cubicBezTo>
                  <a:cubicBezTo>
                    <a:pt x="11" y="0"/>
                    <a:pt x="12" y="0"/>
                    <a:pt x="11" y="1"/>
                  </a:cubicBezTo>
                  <a:cubicBezTo>
                    <a:pt x="11" y="1"/>
                    <a:pt x="9" y="2"/>
                    <a:pt x="8" y="3"/>
                  </a:cubicBezTo>
                  <a:cubicBezTo>
                    <a:pt x="6" y="4"/>
                    <a:pt x="4" y="5"/>
                    <a:pt x="3" y="5"/>
                  </a:cubicBezTo>
                  <a:cubicBezTo>
                    <a:pt x="2" y="6"/>
                    <a:pt x="0" y="6"/>
                    <a:pt x="0" y="5"/>
                  </a:cubicBezTo>
                  <a:cubicBezTo>
                    <a:pt x="0" y="5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45" name="Freeform 38"/>
            <p:cNvSpPr>
              <a:spLocks/>
            </p:cNvSpPr>
            <p:nvPr userDrawn="1"/>
          </p:nvSpPr>
          <p:spPr bwMode="auto">
            <a:xfrm>
              <a:off x="3638" y="255"/>
              <a:ext cx="70" cy="53"/>
            </a:xfrm>
            <a:custGeom>
              <a:avLst/>
              <a:gdLst>
                <a:gd name="T0" fmla="*/ 7 w 30"/>
                <a:gd name="T1" fmla="*/ 3 h 22"/>
                <a:gd name="T2" fmla="*/ 15 w 30"/>
                <a:gd name="T3" fmla="*/ 0 h 22"/>
                <a:gd name="T4" fmla="*/ 30 w 30"/>
                <a:gd name="T5" fmla="*/ 1 h 22"/>
                <a:gd name="T6" fmla="*/ 26 w 30"/>
                <a:gd name="T7" fmla="*/ 5 h 22"/>
                <a:gd name="T8" fmla="*/ 23 w 30"/>
                <a:gd name="T9" fmla="*/ 8 h 22"/>
                <a:gd name="T10" fmla="*/ 20 w 30"/>
                <a:gd name="T11" fmla="*/ 11 h 22"/>
                <a:gd name="T12" fmla="*/ 12 w 30"/>
                <a:gd name="T13" fmla="*/ 14 h 22"/>
                <a:gd name="T14" fmla="*/ 4 w 30"/>
                <a:gd name="T15" fmla="*/ 21 h 22"/>
                <a:gd name="T16" fmla="*/ 0 w 30"/>
                <a:gd name="T17" fmla="*/ 19 h 22"/>
                <a:gd name="T18" fmla="*/ 4 w 30"/>
                <a:gd name="T19" fmla="*/ 13 h 22"/>
                <a:gd name="T20" fmla="*/ 5 w 30"/>
                <a:gd name="T21" fmla="*/ 9 h 22"/>
                <a:gd name="T22" fmla="*/ 7 w 30"/>
                <a:gd name="T23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22">
                  <a:moveTo>
                    <a:pt x="7" y="3"/>
                  </a:moveTo>
                  <a:cubicBezTo>
                    <a:pt x="8" y="2"/>
                    <a:pt x="14" y="1"/>
                    <a:pt x="15" y="0"/>
                  </a:cubicBezTo>
                  <a:cubicBezTo>
                    <a:pt x="16" y="0"/>
                    <a:pt x="30" y="0"/>
                    <a:pt x="30" y="1"/>
                  </a:cubicBezTo>
                  <a:cubicBezTo>
                    <a:pt x="30" y="2"/>
                    <a:pt x="27" y="4"/>
                    <a:pt x="26" y="5"/>
                  </a:cubicBezTo>
                  <a:cubicBezTo>
                    <a:pt x="25" y="7"/>
                    <a:pt x="24" y="7"/>
                    <a:pt x="23" y="8"/>
                  </a:cubicBezTo>
                  <a:cubicBezTo>
                    <a:pt x="22" y="8"/>
                    <a:pt x="22" y="10"/>
                    <a:pt x="20" y="11"/>
                  </a:cubicBezTo>
                  <a:cubicBezTo>
                    <a:pt x="18" y="12"/>
                    <a:pt x="12" y="14"/>
                    <a:pt x="12" y="14"/>
                  </a:cubicBezTo>
                  <a:cubicBezTo>
                    <a:pt x="8" y="16"/>
                    <a:pt x="5" y="19"/>
                    <a:pt x="4" y="21"/>
                  </a:cubicBezTo>
                  <a:cubicBezTo>
                    <a:pt x="2" y="22"/>
                    <a:pt x="0" y="22"/>
                    <a:pt x="0" y="19"/>
                  </a:cubicBezTo>
                  <a:cubicBezTo>
                    <a:pt x="0" y="15"/>
                    <a:pt x="2" y="14"/>
                    <a:pt x="4" y="13"/>
                  </a:cubicBezTo>
                  <a:cubicBezTo>
                    <a:pt x="5" y="11"/>
                    <a:pt x="4" y="11"/>
                    <a:pt x="5" y="9"/>
                  </a:cubicBezTo>
                  <a:cubicBezTo>
                    <a:pt x="6" y="7"/>
                    <a:pt x="6" y="5"/>
                    <a:pt x="7" y="3"/>
                  </a:cubicBez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46" name="Freeform 39"/>
            <p:cNvSpPr>
              <a:spLocks/>
            </p:cNvSpPr>
            <p:nvPr userDrawn="1"/>
          </p:nvSpPr>
          <p:spPr bwMode="auto">
            <a:xfrm>
              <a:off x="4073" y="494"/>
              <a:ext cx="47" cy="38"/>
            </a:xfrm>
            <a:custGeom>
              <a:avLst/>
              <a:gdLst>
                <a:gd name="T0" fmla="*/ 0 w 20"/>
                <a:gd name="T1" fmla="*/ 2 h 16"/>
                <a:gd name="T2" fmla="*/ 4 w 20"/>
                <a:gd name="T3" fmla="*/ 1 h 16"/>
                <a:gd name="T4" fmla="*/ 5 w 20"/>
                <a:gd name="T5" fmla="*/ 6 h 16"/>
                <a:gd name="T6" fmla="*/ 8 w 20"/>
                <a:gd name="T7" fmla="*/ 4 h 16"/>
                <a:gd name="T8" fmla="*/ 12 w 20"/>
                <a:gd name="T9" fmla="*/ 5 h 16"/>
                <a:gd name="T10" fmla="*/ 17 w 20"/>
                <a:gd name="T11" fmla="*/ 9 h 16"/>
                <a:gd name="T12" fmla="*/ 20 w 20"/>
                <a:gd name="T13" fmla="*/ 15 h 16"/>
                <a:gd name="T14" fmla="*/ 18 w 20"/>
                <a:gd name="T15" fmla="*/ 15 h 16"/>
                <a:gd name="T16" fmla="*/ 16 w 20"/>
                <a:gd name="T17" fmla="*/ 13 h 16"/>
                <a:gd name="T18" fmla="*/ 13 w 20"/>
                <a:gd name="T19" fmla="*/ 13 h 16"/>
                <a:gd name="T20" fmla="*/ 10 w 20"/>
                <a:gd name="T21" fmla="*/ 14 h 16"/>
                <a:gd name="T22" fmla="*/ 8 w 20"/>
                <a:gd name="T23" fmla="*/ 10 h 16"/>
                <a:gd name="T24" fmla="*/ 6 w 20"/>
                <a:gd name="T25" fmla="*/ 8 h 16"/>
                <a:gd name="T26" fmla="*/ 3 w 20"/>
                <a:gd name="T27" fmla="*/ 6 h 16"/>
                <a:gd name="T28" fmla="*/ 1 w 20"/>
                <a:gd name="T29" fmla="*/ 4 h 16"/>
                <a:gd name="T30" fmla="*/ 0 w 20"/>
                <a:gd name="T31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16">
                  <a:moveTo>
                    <a:pt x="0" y="2"/>
                  </a:moveTo>
                  <a:cubicBezTo>
                    <a:pt x="0" y="1"/>
                    <a:pt x="3" y="0"/>
                    <a:pt x="4" y="1"/>
                  </a:cubicBezTo>
                  <a:cubicBezTo>
                    <a:pt x="4" y="3"/>
                    <a:pt x="4" y="6"/>
                    <a:pt x="5" y="6"/>
                  </a:cubicBezTo>
                  <a:cubicBezTo>
                    <a:pt x="6" y="5"/>
                    <a:pt x="7" y="4"/>
                    <a:pt x="8" y="4"/>
                  </a:cubicBezTo>
                  <a:cubicBezTo>
                    <a:pt x="9" y="4"/>
                    <a:pt x="10" y="4"/>
                    <a:pt x="12" y="5"/>
                  </a:cubicBezTo>
                  <a:cubicBezTo>
                    <a:pt x="14" y="6"/>
                    <a:pt x="17" y="8"/>
                    <a:pt x="17" y="9"/>
                  </a:cubicBezTo>
                  <a:cubicBezTo>
                    <a:pt x="18" y="11"/>
                    <a:pt x="20" y="15"/>
                    <a:pt x="20" y="15"/>
                  </a:cubicBezTo>
                  <a:cubicBezTo>
                    <a:pt x="20" y="16"/>
                    <a:pt x="18" y="16"/>
                    <a:pt x="18" y="15"/>
                  </a:cubicBezTo>
                  <a:cubicBezTo>
                    <a:pt x="17" y="14"/>
                    <a:pt x="18" y="14"/>
                    <a:pt x="16" y="13"/>
                  </a:cubicBezTo>
                  <a:cubicBezTo>
                    <a:pt x="13" y="11"/>
                    <a:pt x="14" y="13"/>
                    <a:pt x="13" y="13"/>
                  </a:cubicBezTo>
                  <a:cubicBezTo>
                    <a:pt x="13" y="14"/>
                    <a:pt x="11" y="15"/>
                    <a:pt x="10" y="14"/>
                  </a:cubicBezTo>
                  <a:cubicBezTo>
                    <a:pt x="9" y="13"/>
                    <a:pt x="8" y="11"/>
                    <a:pt x="8" y="10"/>
                  </a:cubicBezTo>
                  <a:cubicBezTo>
                    <a:pt x="8" y="8"/>
                    <a:pt x="7" y="8"/>
                    <a:pt x="6" y="8"/>
                  </a:cubicBezTo>
                  <a:cubicBezTo>
                    <a:pt x="5" y="8"/>
                    <a:pt x="5" y="7"/>
                    <a:pt x="3" y="6"/>
                  </a:cubicBezTo>
                  <a:cubicBezTo>
                    <a:pt x="2" y="5"/>
                    <a:pt x="2" y="5"/>
                    <a:pt x="1" y="4"/>
                  </a:cubicBezTo>
                  <a:cubicBezTo>
                    <a:pt x="1" y="4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47" name="Freeform 40"/>
            <p:cNvSpPr>
              <a:spLocks/>
            </p:cNvSpPr>
            <p:nvPr userDrawn="1"/>
          </p:nvSpPr>
          <p:spPr bwMode="auto">
            <a:xfrm>
              <a:off x="4042" y="496"/>
              <a:ext cx="7" cy="19"/>
            </a:xfrm>
            <a:custGeom>
              <a:avLst/>
              <a:gdLst>
                <a:gd name="T0" fmla="*/ 0 w 3"/>
                <a:gd name="T1" fmla="*/ 0 h 8"/>
                <a:gd name="T2" fmla="*/ 0 w 3"/>
                <a:gd name="T3" fmla="*/ 8 h 8"/>
                <a:gd name="T4" fmla="*/ 2 w 3"/>
                <a:gd name="T5" fmla="*/ 6 h 8"/>
                <a:gd name="T6" fmla="*/ 3 w 3"/>
                <a:gd name="T7" fmla="*/ 5 h 8"/>
                <a:gd name="T8" fmla="*/ 2 w 3"/>
                <a:gd name="T9" fmla="*/ 1 h 8"/>
                <a:gd name="T10" fmla="*/ 0 w 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8">
                  <a:moveTo>
                    <a:pt x="0" y="0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1" y="8"/>
                    <a:pt x="2" y="8"/>
                    <a:pt x="2" y="6"/>
                  </a:cubicBezTo>
                  <a:cubicBezTo>
                    <a:pt x="2" y="5"/>
                    <a:pt x="3" y="6"/>
                    <a:pt x="3" y="5"/>
                  </a:cubicBezTo>
                  <a:cubicBezTo>
                    <a:pt x="3" y="4"/>
                    <a:pt x="3" y="2"/>
                    <a:pt x="2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48" name="Freeform 41"/>
            <p:cNvSpPr>
              <a:spLocks/>
            </p:cNvSpPr>
            <p:nvPr userDrawn="1"/>
          </p:nvSpPr>
          <p:spPr bwMode="auto">
            <a:xfrm>
              <a:off x="4035" y="432"/>
              <a:ext cx="17" cy="26"/>
            </a:xfrm>
            <a:custGeom>
              <a:avLst/>
              <a:gdLst>
                <a:gd name="T0" fmla="*/ 0 w 7"/>
                <a:gd name="T1" fmla="*/ 2 h 11"/>
                <a:gd name="T2" fmla="*/ 2 w 7"/>
                <a:gd name="T3" fmla="*/ 1 h 11"/>
                <a:gd name="T4" fmla="*/ 3 w 7"/>
                <a:gd name="T5" fmla="*/ 3 h 11"/>
                <a:gd name="T6" fmla="*/ 4 w 7"/>
                <a:gd name="T7" fmla="*/ 6 h 11"/>
                <a:gd name="T8" fmla="*/ 7 w 7"/>
                <a:gd name="T9" fmla="*/ 9 h 11"/>
                <a:gd name="T10" fmla="*/ 5 w 7"/>
                <a:gd name="T11" fmla="*/ 10 h 11"/>
                <a:gd name="T12" fmla="*/ 3 w 7"/>
                <a:gd name="T13" fmla="*/ 8 h 11"/>
                <a:gd name="T14" fmla="*/ 1 w 7"/>
                <a:gd name="T15" fmla="*/ 6 h 11"/>
                <a:gd name="T16" fmla="*/ 0 w 7"/>
                <a:gd name="T1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1">
                  <a:moveTo>
                    <a:pt x="0" y="2"/>
                  </a:moveTo>
                  <a:cubicBezTo>
                    <a:pt x="0" y="1"/>
                    <a:pt x="1" y="0"/>
                    <a:pt x="2" y="1"/>
                  </a:cubicBezTo>
                  <a:cubicBezTo>
                    <a:pt x="4" y="2"/>
                    <a:pt x="3" y="1"/>
                    <a:pt x="3" y="3"/>
                  </a:cubicBezTo>
                  <a:cubicBezTo>
                    <a:pt x="3" y="5"/>
                    <a:pt x="3" y="6"/>
                    <a:pt x="4" y="6"/>
                  </a:cubicBezTo>
                  <a:cubicBezTo>
                    <a:pt x="5" y="6"/>
                    <a:pt x="7" y="8"/>
                    <a:pt x="7" y="9"/>
                  </a:cubicBezTo>
                  <a:cubicBezTo>
                    <a:pt x="7" y="9"/>
                    <a:pt x="6" y="11"/>
                    <a:pt x="5" y="10"/>
                  </a:cubicBezTo>
                  <a:cubicBezTo>
                    <a:pt x="4" y="9"/>
                    <a:pt x="4" y="8"/>
                    <a:pt x="3" y="8"/>
                  </a:cubicBezTo>
                  <a:cubicBezTo>
                    <a:pt x="2" y="7"/>
                    <a:pt x="1" y="6"/>
                    <a:pt x="1" y="6"/>
                  </a:cubicBezTo>
                  <a:cubicBezTo>
                    <a:pt x="1" y="5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49" name="Freeform 42"/>
            <p:cNvSpPr>
              <a:spLocks/>
            </p:cNvSpPr>
            <p:nvPr userDrawn="1"/>
          </p:nvSpPr>
          <p:spPr bwMode="auto">
            <a:xfrm>
              <a:off x="4047" y="463"/>
              <a:ext cx="12" cy="14"/>
            </a:xfrm>
            <a:custGeom>
              <a:avLst/>
              <a:gdLst>
                <a:gd name="T0" fmla="*/ 4 w 5"/>
                <a:gd name="T1" fmla="*/ 0 h 6"/>
                <a:gd name="T2" fmla="*/ 3 w 5"/>
                <a:gd name="T3" fmla="*/ 1 h 6"/>
                <a:gd name="T4" fmla="*/ 1 w 5"/>
                <a:gd name="T5" fmla="*/ 2 h 6"/>
                <a:gd name="T6" fmla="*/ 0 w 5"/>
                <a:gd name="T7" fmla="*/ 3 h 6"/>
                <a:gd name="T8" fmla="*/ 2 w 5"/>
                <a:gd name="T9" fmla="*/ 3 h 6"/>
                <a:gd name="T10" fmla="*/ 4 w 5"/>
                <a:gd name="T11" fmla="*/ 5 h 6"/>
                <a:gd name="T12" fmla="*/ 5 w 5"/>
                <a:gd name="T13" fmla="*/ 4 h 6"/>
                <a:gd name="T14" fmla="*/ 5 w 5"/>
                <a:gd name="T15" fmla="*/ 2 h 6"/>
                <a:gd name="T16" fmla="*/ 4 w 5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6">
                  <a:moveTo>
                    <a:pt x="4" y="0"/>
                  </a:moveTo>
                  <a:cubicBezTo>
                    <a:pt x="4" y="0"/>
                    <a:pt x="4" y="1"/>
                    <a:pt x="3" y="1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4"/>
                    <a:pt x="2" y="3"/>
                    <a:pt x="2" y="3"/>
                  </a:cubicBezTo>
                  <a:cubicBezTo>
                    <a:pt x="3" y="3"/>
                    <a:pt x="3" y="5"/>
                    <a:pt x="4" y="5"/>
                  </a:cubicBezTo>
                  <a:cubicBezTo>
                    <a:pt x="4" y="6"/>
                    <a:pt x="5" y="4"/>
                    <a:pt x="5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1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50" name="Freeform 43"/>
            <p:cNvSpPr>
              <a:spLocks/>
            </p:cNvSpPr>
            <p:nvPr userDrawn="1"/>
          </p:nvSpPr>
          <p:spPr bwMode="auto">
            <a:xfrm>
              <a:off x="3995" y="322"/>
              <a:ext cx="35" cy="26"/>
            </a:xfrm>
            <a:custGeom>
              <a:avLst/>
              <a:gdLst>
                <a:gd name="T0" fmla="*/ 2 w 15"/>
                <a:gd name="T1" fmla="*/ 1 h 11"/>
                <a:gd name="T2" fmla="*/ 6 w 15"/>
                <a:gd name="T3" fmla="*/ 5 h 11"/>
                <a:gd name="T4" fmla="*/ 14 w 15"/>
                <a:gd name="T5" fmla="*/ 10 h 11"/>
                <a:gd name="T6" fmla="*/ 10 w 15"/>
                <a:gd name="T7" fmla="*/ 6 h 11"/>
                <a:gd name="T8" fmla="*/ 2 w 15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2" y="1"/>
                  </a:moveTo>
                  <a:cubicBezTo>
                    <a:pt x="0" y="1"/>
                    <a:pt x="5" y="3"/>
                    <a:pt x="6" y="5"/>
                  </a:cubicBezTo>
                  <a:cubicBezTo>
                    <a:pt x="8" y="6"/>
                    <a:pt x="13" y="11"/>
                    <a:pt x="14" y="10"/>
                  </a:cubicBezTo>
                  <a:cubicBezTo>
                    <a:pt x="15" y="9"/>
                    <a:pt x="11" y="6"/>
                    <a:pt x="10" y="6"/>
                  </a:cubicBezTo>
                  <a:cubicBezTo>
                    <a:pt x="9" y="4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51" name="Freeform 44"/>
            <p:cNvSpPr>
              <a:spLocks/>
            </p:cNvSpPr>
            <p:nvPr userDrawn="1"/>
          </p:nvSpPr>
          <p:spPr bwMode="auto">
            <a:xfrm>
              <a:off x="3500" y="417"/>
              <a:ext cx="38" cy="19"/>
            </a:xfrm>
            <a:custGeom>
              <a:avLst/>
              <a:gdLst>
                <a:gd name="T0" fmla="*/ 7 w 16"/>
                <a:gd name="T1" fmla="*/ 1 h 8"/>
                <a:gd name="T2" fmla="*/ 15 w 16"/>
                <a:gd name="T3" fmla="*/ 6 h 8"/>
                <a:gd name="T4" fmla="*/ 7 w 16"/>
                <a:gd name="T5" fmla="*/ 4 h 8"/>
                <a:gd name="T6" fmla="*/ 1 w 16"/>
                <a:gd name="T7" fmla="*/ 1 h 8"/>
                <a:gd name="T8" fmla="*/ 7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7" y="1"/>
                  </a:moveTo>
                  <a:cubicBezTo>
                    <a:pt x="10" y="2"/>
                    <a:pt x="16" y="5"/>
                    <a:pt x="15" y="6"/>
                  </a:cubicBezTo>
                  <a:cubicBezTo>
                    <a:pt x="14" y="8"/>
                    <a:pt x="8" y="4"/>
                    <a:pt x="7" y="4"/>
                  </a:cubicBezTo>
                  <a:cubicBezTo>
                    <a:pt x="5" y="2"/>
                    <a:pt x="2" y="3"/>
                    <a:pt x="1" y="1"/>
                  </a:cubicBezTo>
                  <a:cubicBezTo>
                    <a:pt x="0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52" name="Freeform 45"/>
            <p:cNvSpPr>
              <a:spLocks/>
            </p:cNvSpPr>
            <p:nvPr userDrawn="1"/>
          </p:nvSpPr>
          <p:spPr bwMode="auto">
            <a:xfrm>
              <a:off x="3559" y="272"/>
              <a:ext cx="24" cy="12"/>
            </a:xfrm>
            <a:custGeom>
              <a:avLst/>
              <a:gdLst>
                <a:gd name="T0" fmla="*/ 5 w 10"/>
                <a:gd name="T1" fmla="*/ 1 h 5"/>
                <a:gd name="T2" fmla="*/ 1 w 10"/>
                <a:gd name="T3" fmla="*/ 4 h 5"/>
                <a:gd name="T4" fmla="*/ 6 w 10"/>
                <a:gd name="T5" fmla="*/ 4 h 5"/>
                <a:gd name="T6" fmla="*/ 9 w 10"/>
                <a:gd name="T7" fmla="*/ 4 h 5"/>
                <a:gd name="T8" fmla="*/ 8 w 10"/>
                <a:gd name="T9" fmla="*/ 1 h 5"/>
                <a:gd name="T10" fmla="*/ 5 w 10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5" y="1"/>
                  </a:moveTo>
                  <a:cubicBezTo>
                    <a:pt x="4" y="1"/>
                    <a:pt x="0" y="2"/>
                    <a:pt x="1" y="4"/>
                  </a:cubicBezTo>
                  <a:cubicBezTo>
                    <a:pt x="1" y="4"/>
                    <a:pt x="5" y="4"/>
                    <a:pt x="6" y="4"/>
                  </a:cubicBezTo>
                  <a:cubicBezTo>
                    <a:pt x="7" y="4"/>
                    <a:pt x="8" y="5"/>
                    <a:pt x="9" y="4"/>
                  </a:cubicBezTo>
                  <a:cubicBezTo>
                    <a:pt x="10" y="2"/>
                    <a:pt x="10" y="1"/>
                    <a:pt x="8" y="1"/>
                  </a:cubicBezTo>
                  <a:cubicBezTo>
                    <a:pt x="7" y="0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53" name="Freeform 46"/>
            <p:cNvSpPr>
              <a:spLocks/>
            </p:cNvSpPr>
            <p:nvPr userDrawn="1"/>
          </p:nvSpPr>
          <p:spPr bwMode="auto">
            <a:xfrm>
              <a:off x="3708" y="308"/>
              <a:ext cx="17" cy="26"/>
            </a:xfrm>
            <a:custGeom>
              <a:avLst/>
              <a:gdLst>
                <a:gd name="T0" fmla="*/ 3 w 7"/>
                <a:gd name="T1" fmla="*/ 2 h 11"/>
                <a:gd name="T2" fmla="*/ 1 w 7"/>
                <a:gd name="T3" fmla="*/ 1 h 11"/>
                <a:gd name="T4" fmla="*/ 0 w 7"/>
                <a:gd name="T5" fmla="*/ 3 h 11"/>
                <a:gd name="T6" fmla="*/ 2 w 7"/>
                <a:gd name="T7" fmla="*/ 5 h 11"/>
                <a:gd name="T8" fmla="*/ 1 w 7"/>
                <a:gd name="T9" fmla="*/ 10 h 11"/>
                <a:gd name="T10" fmla="*/ 6 w 7"/>
                <a:gd name="T11" fmla="*/ 8 h 11"/>
                <a:gd name="T12" fmla="*/ 4 w 7"/>
                <a:gd name="T13" fmla="*/ 6 h 11"/>
                <a:gd name="T14" fmla="*/ 3 w 7"/>
                <a:gd name="T15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1">
                  <a:moveTo>
                    <a:pt x="3" y="2"/>
                  </a:moveTo>
                  <a:cubicBezTo>
                    <a:pt x="2" y="1"/>
                    <a:pt x="2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4"/>
                    <a:pt x="1" y="4"/>
                    <a:pt x="2" y="5"/>
                  </a:cubicBezTo>
                  <a:cubicBezTo>
                    <a:pt x="2" y="7"/>
                    <a:pt x="0" y="8"/>
                    <a:pt x="1" y="10"/>
                  </a:cubicBezTo>
                  <a:cubicBezTo>
                    <a:pt x="1" y="11"/>
                    <a:pt x="7" y="9"/>
                    <a:pt x="6" y="8"/>
                  </a:cubicBezTo>
                  <a:cubicBezTo>
                    <a:pt x="6" y="7"/>
                    <a:pt x="5" y="7"/>
                    <a:pt x="4" y="6"/>
                  </a:cubicBezTo>
                  <a:cubicBezTo>
                    <a:pt x="4" y="5"/>
                    <a:pt x="3" y="3"/>
                    <a:pt x="3" y="2"/>
                  </a:cubicBez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54" name="Freeform 47"/>
            <p:cNvSpPr>
              <a:spLocks/>
            </p:cNvSpPr>
            <p:nvPr userDrawn="1"/>
          </p:nvSpPr>
          <p:spPr bwMode="auto">
            <a:xfrm>
              <a:off x="3607" y="96"/>
              <a:ext cx="142" cy="121"/>
            </a:xfrm>
            <a:custGeom>
              <a:avLst/>
              <a:gdLst>
                <a:gd name="T0" fmla="*/ 18 w 60"/>
                <a:gd name="T1" fmla="*/ 25 h 51"/>
                <a:gd name="T2" fmla="*/ 26 w 60"/>
                <a:gd name="T3" fmla="*/ 39 h 51"/>
                <a:gd name="T4" fmla="*/ 35 w 60"/>
                <a:gd name="T5" fmla="*/ 38 h 51"/>
                <a:gd name="T6" fmla="*/ 41 w 60"/>
                <a:gd name="T7" fmla="*/ 32 h 51"/>
                <a:gd name="T8" fmla="*/ 59 w 60"/>
                <a:gd name="T9" fmla="*/ 32 h 51"/>
                <a:gd name="T10" fmla="*/ 46 w 60"/>
                <a:gd name="T11" fmla="*/ 50 h 51"/>
                <a:gd name="T12" fmla="*/ 15 w 60"/>
                <a:gd name="T13" fmla="*/ 50 h 51"/>
                <a:gd name="T14" fmla="*/ 0 w 60"/>
                <a:gd name="T15" fmla="*/ 36 h 51"/>
                <a:gd name="T16" fmla="*/ 0 w 60"/>
                <a:gd name="T17" fmla="*/ 26 h 51"/>
                <a:gd name="T18" fmla="*/ 0 w 60"/>
                <a:gd name="T19" fmla="*/ 25 h 51"/>
                <a:gd name="T20" fmla="*/ 0 w 60"/>
                <a:gd name="T21" fmla="*/ 15 h 51"/>
                <a:gd name="T22" fmla="*/ 13 w 60"/>
                <a:gd name="T23" fmla="*/ 1 h 51"/>
                <a:gd name="T24" fmla="*/ 45 w 60"/>
                <a:gd name="T25" fmla="*/ 0 h 51"/>
                <a:gd name="T26" fmla="*/ 59 w 60"/>
                <a:gd name="T27" fmla="*/ 17 h 51"/>
                <a:gd name="T28" fmla="*/ 41 w 60"/>
                <a:gd name="T29" fmla="*/ 18 h 51"/>
                <a:gd name="T30" fmla="*/ 34 w 60"/>
                <a:gd name="T31" fmla="*/ 12 h 51"/>
                <a:gd name="T32" fmla="*/ 26 w 60"/>
                <a:gd name="T33" fmla="*/ 12 h 51"/>
                <a:gd name="T34" fmla="*/ 18 w 60"/>
                <a:gd name="T35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51">
                  <a:moveTo>
                    <a:pt x="18" y="25"/>
                  </a:moveTo>
                  <a:cubicBezTo>
                    <a:pt x="18" y="29"/>
                    <a:pt x="18" y="39"/>
                    <a:pt x="26" y="39"/>
                  </a:cubicBezTo>
                  <a:cubicBezTo>
                    <a:pt x="32" y="38"/>
                    <a:pt x="29" y="39"/>
                    <a:pt x="35" y="38"/>
                  </a:cubicBezTo>
                  <a:cubicBezTo>
                    <a:pt x="41" y="38"/>
                    <a:pt x="41" y="32"/>
                    <a:pt x="41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0" y="47"/>
                    <a:pt x="53" y="49"/>
                    <a:pt x="46" y="50"/>
                  </a:cubicBezTo>
                  <a:cubicBezTo>
                    <a:pt x="38" y="50"/>
                    <a:pt x="28" y="50"/>
                    <a:pt x="15" y="50"/>
                  </a:cubicBezTo>
                  <a:cubicBezTo>
                    <a:pt x="3" y="51"/>
                    <a:pt x="1" y="43"/>
                    <a:pt x="0" y="36"/>
                  </a:cubicBezTo>
                  <a:cubicBezTo>
                    <a:pt x="0" y="34"/>
                    <a:pt x="0" y="26"/>
                    <a:pt x="0" y="2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17"/>
                    <a:pt x="0" y="15"/>
                  </a:cubicBezTo>
                  <a:cubicBezTo>
                    <a:pt x="0" y="9"/>
                    <a:pt x="2" y="1"/>
                    <a:pt x="13" y="1"/>
                  </a:cubicBezTo>
                  <a:cubicBezTo>
                    <a:pt x="27" y="0"/>
                    <a:pt x="37" y="0"/>
                    <a:pt x="45" y="0"/>
                  </a:cubicBezTo>
                  <a:cubicBezTo>
                    <a:pt x="52" y="0"/>
                    <a:pt x="59" y="3"/>
                    <a:pt x="59" y="17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0" y="12"/>
                    <a:pt x="34" y="12"/>
                  </a:cubicBezTo>
                  <a:cubicBezTo>
                    <a:pt x="29" y="12"/>
                    <a:pt x="31" y="12"/>
                    <a:pt x="26" y="12"/>
                  </a:cubicBezTo>
                  <a:cubicBezTo>
                    <a:pt x="17" y="12"/>
                    <a:pt x="18" y="21"/>
                    <a:pt x="18" y="25"/>
                  </a:cubicBezTo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55" name="Freeform 48"/>
            <p:cNvSpPr>
              <a:spLocks/>
            </p:cNvSpPr>
            <p:nvPr userDrawn="1"/>
          </p:nvSpPr>
          <p:spPr bwMode="auto">
            <a:xfrm>
              <a:off x="3507" y="105"/>
              <a:ext cx="62" cy="124"/>
            </a:xfrm>
            <a:custGeom>
              <a:avLst/>
              <a:gdLst>
                <a:gd name="T0" fmla="*/ 62 w 62"/>
                <a:gd name="T1" fmla="*/ 117 h 124"/>
                <a:gd name="T2" fmla="*/ 17 w 62"/>
                <a:gd name="T3" fmla="*/ 124 h 124"/>
                <a:gd name="T4" fmla="*/ 0 w 62"/>
                <a:gd name="T5" fmla="*/ 8 h 124"/>
                <a:gd name="T6" fmla="*/ 45 w 62"/>
                <a:gd name="T7" fmla="*/ 0 h 124"/>
                <a:gd name="T8" fmla="*/ 62 w 62"/>
                <a:gd name="T9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24">
                  <a:moveTo>
                    <a:pt x="62" y="117"/>
                  </a:moveTo>
                  <a:lnTo>
                    <a:pt x="17" y="124"/>
                  </a:lnTo>
                  <a:lnTo>
                    <a:pt x="0" y="8"/>
                  </a:lnTo>
                  <a:lnTo>
                    <a:pt x="45" y="0"/>
                  </a:lnTo>
                  <a:lnTo>
                    <a:pt x="62" y="117"/>
                  </a:ln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264" name="Freeform 49"/>
            <p:cNvSpPr>
              <a:spLocks noEditPoints="1"/>
            </p:cNvSpPr>
            <p:nvPr userDrawn="1"/>
          </p:nvSpPr>
          <p:spPr bwMode="auto">
            <a:xfrm>
              <a:off x="3770" y="98"/>
              <a:ext cx="159" cy="129"/>
            </a:xfrm>
            <a:custGeom>
              <a:avLst/>
              <a:gdLst>
                <a:gd name="T0" fmla="*/ 116 w 159"/>
                <a:gd name="T1" fmla="*/ 124 h 129"/>
                <a:gd name="T2" fmla="*/ 159 w 159"/>
                <a:gd name="T3" fmla="*/ 129 h 129"/>
                <a:gd name="T4" fmla="*/ 121 w 159"/>
                <a:gd name="T5" fmla="*/ 7 h 129"/>
                <a:gd name="T6" fmla="*/ 90 w 159"/>
                <a:gd name="T7" fmla="*/ 3 h 129"/>
                <a:gd name="T8" fmla="*/ 59 w 159"/>
                <a:gd name="T9" fmla="*/ 0 h 129"/>
                <a:gd name="T10" fmla="*/ 0 w 159"/>
                <a:gd name="T11" fmla="*/ 115 h 129"/>
                <a:gd name="T12" fmla="*/ 43 w 159"/>
                <a:gd name="T13" fmla="*/ 119 h 129"/>
                <a:gd name="T14" fmla="*/ 52 w 159"/>
                <a:gd name="T15" fmla="*/ 100 h 129"/>
                <a:gd name="T16" fmla="*/ 111 w 159"/>
                <a:gd name="T17" fmla="*/ 105 h 129"/>
                <a:gd name="T18" fmla="*/ 116 w 159"/>
                <a:gd name="T19" fmla="*/ 124 h 129"/>
                <a:gd name="T20" fmla="*/ 62 w 159"/>
                <a:gd name="T21" fmla="*/ 81 h 129"/>
                <a:gd name="T22" fmla="*/ 90 w 159"/>
                <a:gd name="T23" fmla="*/ 22 h 129"/>
                <a:gd name="T24" fmla="*/ 107 w 159"/>
                <a:gd name="T25" fmla="*/ 86 h 129"/>
                <a:gd name="T26" fmla="*/ 62 w 159"/>
                <a:gd name="T27" fmla="*/ 8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9" h="129">
                  <a:moveTo>
                    <a:pt x="116" y="124"/>
                  </a:moveTo>
                  <a:lnTo>
                    <a:pt x="159" y="129"/>
                  </a:lnTo>
                  <a:lnTo>
                    <a:pt x="121" y="7"/>
                  </a:lnTo>
                  <a:lnTo>
                    <a:pt x="90" y="3"/>
                  </a:lnTo>
                  <a:lnTo>
                    <a:pt x="59" y="0"/>
                  </a:lnTo>
                  <a:lnTo>
                    <a:pt x="0" y="115"/>
                  </a:lnTo>
                  <a:lnTo>
                    <a:pt x="43" y="119"/>
                  </a:lnTo>
                  <a:lnTo>
                    <a:pt x="52" y="100"/>
                  </a:lnTo>
                  <a:lnTo>
                    <a:pt x="111" y="105"/>
                  </a:lnTo>
                  <a:lnTo>
                    <a:pt x="116" y="124"/>
                  </a:lnTo>
                  <a:close/>
                  <a:moveTo>
                    <a:pt x="62" y="81"/>
                  </a:moveTo>
                  <a:lnTo>
                    <a:pt x="90" y="22"/>
                  </a:lnTo>
                  <a:lnTo>
                    <a:pt x="107" y="86"/>
                  </a:lnTo>
                  <a:lnTo>
                    <a:pt x="62" y="81"/>
                  </a:ln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265" name="Freeform 50"/>
            <p:cNvSpPr>
              <a:spLocks/>
            </p:cNvSpPr>
            <p:nvPr userDrawn="1"/>
          </p:nvSpPr>
          <p:spPr bwMode="auto">
            <a:xfrm>
              <a:off x="3687" y="775"/>
              <a:ext cx="145" cy="123"/>
            </a:xfrm>
            <a:custGeom>
              <a:avLst/>
              <a:gdLst>
                <a:gd name="T0" fmla="*/ 19 w 61"/>
                <a:gd name="T1" fmla="*/ 27 h 52"/>
                <a:gd name="T2" fmla="*/ 27 w 61"/>
                <a:gd name="T3" fmla="*/ 40 h 52"/>
                <a:gd name="T4" fmla="*/ 36 w 61"/>
                <a:gd name="T5" fmla="*/ 39 h 52"/>
                <a:gd name="T6" fmla="*/ 42 w 61"/>
                <a:gd name="T7" fmla="*/ 33 h 52"/>
                <a:gd name="T8" fmla="*/ 60 w 61"/>
                <a:gd name="T9" fmla="*/ 32 h 52"/>
                <a:gd name="T10" fmla="*/ 47 w 61"/>
                <a:gd name="T11" fmla="*/ 50 h 52"/>
                <a:gd name="T12" fmla="*/ 16 w 61"/>
                <a:gd name="T13" fmla="*/ 52 h 52"/>
                <a:gd name="T14" fmla="*/ 1 w 61"/>
                <a:gd name="T15" fmla="*/ 38 h 52"/>
                <a:gd name="T16" fmla="*/ 1 w 61"/>
                <a:gd name="T17" fmla="*/ 27 h 52"/>
                <a:gd name="T18" fmla="*/ 1 w 61"/>
                <a:gd name="T19" fmla="*/ 27 h 52"/>
                <a:gd name="T20" fmla="*/ 0 w 61"/>
                <a:gd name="T21" fmla="*/ 17 h 52"/>
                <a:gd name="T22" fmla="*/ 13 w 61"/>
                <a:gd name="T23" fmla="*/ 2 h 52"/>
                <a:gd name="T24" fmla="*/ 44 w 61"/>
                <a:gd name="T25" fmla="*/ 1 h 52"/>
                <a:gd name="T26" fmla="*/ 59 w 61"/>
                <a:gd name="T27" fmla="*/ 17 h 52"/>
                <a:gd name="T28" fmla="*/ 41 w 61"/>
                <a:gd name="T29" fmla="*/ 18 h 52"/>
                <a:gd name="T30" fmla="*/ 35 w 61"/>
                <a:gd name="T31" fmla="*/ 13 h 52"/>
                <a:gd name="T32" fmla="*/ 26 w 61"/>
                <a:gd name="T33" fmla="*/ 13 h 52"/>
                <a:gd name="T34" fmla="*/ 19 w 61"/>
                <a:gd name="T35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" h="52">
                  <a:moveTo>
                    <a:pt x="19" y="27"/>
                  </a:moveTo>
                  <a:cubicBezTo>
                    <a:pt x="19" y="31"/>
                    <a:pt x="18" y="40"/>
                    <a:pt x="27" y="40"/>
                  </a:cubicBezTo>
                  <a:cubicBezTo>
                    <a:pt x="33" y="39"/>
                    <a:pt x="30" y="40"/>
                    <a:pt x="36" y="39"/>
                  </a:cubicBezTo>
                  <a:cubicBezTo>
                    <a:pt x="41" y="39"/>
                    <a:pt x="42" y="33"/>
                    <a:pt x="42" y="33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1" y="47"/>
                    <a:pt x="55" y="50"/>
                    <a:pt x="47" y="50"/>
                  </a:cubicBezTo>
                  <a:cubicBezTo>
                    <a:pt x="39" y="51"/>
                    <a:pt x="29" y="51"/>
                    <a:pt x="16" y="52"/>
                  </a:cubicBezTo>
                  <a:cubicBezTo>
                    <a:pt x="5" y="52"/>
                    <a:pt x="2" y="45"/>
                    <a:pt x="1" y="38"/>
                  </a:cubicBezTo>
                  <a:cubicBezTo>
                    <a:pt x="1" y="36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0" y="19"/>
                    <a:pt x="0" y="17"/>
                  </a:cubicBezTo>
                  <a:cubicBezTo>
                    <a:pt x="0" y="10"/>
                    <a:pt x="2" y="3"/>
                    <a:pt x="13" y="2"/>
                  </a:cubicBezTo>
                  <a:cubicBezTo>
                    <a:pt x="27" y="2"/>
                    <a:pt x="37" y="1"/>
                    <a:pt x="44" y="1"/>
                  </a:cubicBezTo>
                  <a:cubicBezTo>
                    <a:pt x="52" y="0"/>
                    <a:pt x="59" y="3"/>
                    <a:pt x="59" y="17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0" y="12"/>
                    <a:pt x="35" y="13"/>
                  </a:cubicBezTo>
                  <a:cubicBezTo>
                    <a:pt x="29" y="13"/>
                    <a:pt x="32" y="13"/>
                    <a:pt x="26" y="13"/>
                  </a:cubicBezTo>
                  <a:cubicBezTo>
                    <a:pt x="17" y="14"/>
                    <a:pt x="19" y="22"/>
                    <a:pt x="19" y="26"/>
                  </a:cubicBezTo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266" name="Freeform 51"/>
            <p:cNvSpPr>
              <a:spLocks/>
            </p:cNvSpPr>
            <p:nvPr userDrawn="1"/>
          </p:nvSpPr>
          <p:spPr bwMode="auto">
            <a:xfrm>
              <a:off x="3867" y="765"/>
              <a:ext cx="59" cy="121"/>
            </a:xfrm>
            <a:custGeom>
              <a:avLst/>
              <a:gdLst>
                <a:gd name="T0" fmla="*/ 59 w 59"/>
                <a:gd name="T1" fmla="*/ 117 h 121"/>
                <a:gd name="T2" fmla="*/ 17 w 59"/>
                <a:gd name="T3" fmla="*/ 121 h 121"/>
                <a:gd name="T4" fmla="*/ 0 w 59"/>
                <a:gd name="T5" fmla="*/ 5 h 121"/>
                <a:gd name="T6" fmla="*/ 43 w 59"/>
                <a:gd name="T7" fmla="*/ 0 h 121"/>
                <a:gd name="T8" fmla="*/ 59 w 59"/>
                <a:gd name="T9" fmla="*/ 1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21">
                  <a:moveTo>
                    <a:pt x="59" y="117"/>
                  </a:moveTo>
                  <a:lnTo>
                    <a:pt x="17" y="121"/>
                  </a:lnTo>
                  <a:lnTo>
                    <a:pt x="0" y="5"/>
                  </a:lnTo>
                  <a:lnTo>
                    <a:pt x="43" y="0"/>
                  </a:lnTo>
                  <a:lnTo>
                    <a:pt x="59" y="117"/>
                  </a:ln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267" name="Freeform 52"/>
            <p:cNvSpPr>
              <a:spLocks noEditPoints="1"/>
            </p:cNvSpPr>
            <p:nvPr userDrawn="1"/>
          </p:nvSpPr>
          <p:spPr bwMode="auto">
            <a:xfrm>
              <a:off x="3507" y="765"/>
              <a:ext cx="159" cy="126"/>
            </a:xfrm>
            <a:custGeom>
              <a:avLst/>
              <a:gdLst>
                <a:gd name="T0" fmla="*/ 116 w 159"/>
                <a:gd name="T1" fmla="*/ 124 h 126"/>
                <a:gd name="T2" fmla="*/ 159 w 159"/>
                <a:gd name="T3" fmla="*/ 126 h 126"/>
                <a:gd name="T4" fmla="*/ 121 w 159"/>
                <a:gd name="T5" fmla="*/ 5 h 126"/>
                <a:gd name="T6" fmla="*/ 90 w 159"/>
                <a:gd name="T7" fmla="*/ 2 h 126"/>
                <a:gd name="T8" fmla="*/ 60 w 159"/>
                <a:gd name="T9" fmla="*/ 0 h 126"/>
                <a:gd name="T10" fmla="*/ 0 w 159"/>
                <a:gd name="T11" fmla="*/ 114 h 126"/>
                <a:gd name="T12" fmla="*/ 43 w 159"/>
                <a:gd name="T13" fmla="*/ 117 h 126"/>
                <a:gd name="T14" fmla="*/ 52 w 159"/>
                <a:gd name="T15" fmla="*/ 100 h 126"/>
                <a:gd name="T16" fmla="*/ 112 w 159"/>
                <a:gd name="T17" fmla="*/ 105 h 126"/>
                <a:gd name="T18" fmla="*/ 116 w 159"/>
                <a:gd name="T19" fmla="*/ 124 h 126"/>
                <a:gd name="T20" fmla="*/ 62 w 159"/>
                <a:gd name="T21" fmla="*/ 81 h 126"/>
                <a:gd name="T22" fmla="*/ 88 w 159"/>
                <a:gd name="T23" fmla="*/ 21 h 126"/>
                <a:gd name="T24" fmla="*/ 107 w 159"/>
                <a:gd name="T25" fmla="*/ 83 h 126"/>
                <a:gd name="T26" fmla="*/ 62 w 159"/>
                <a:gd name="T27" fmla="*/ 8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9" h="126">
                  <a:moveTo>
                    <a:pt x="116" y="124"/>
                  </a:moveTo>
                  <a:lnTo>
                    <a:pt x="159" y="126"/>
                  </a:lnTo>
                  <a:lnTo>
                    <a:pt x="121" y="5"/>
                  </a:lnTo>
                  <a:lnTo>
                    <a:pt x="90" y="2"/>
                  </a:lnTo>
                  <a:lnTo>
                    <a:pt x="60" y="0"/>
                  </a:lnTo>
                  <a:lnTo>
                    <a:pt x="0" y="114"/>
                  </a:lnTo>
                  <a:lnTo>
                    <a:pt x="43" y="117"/>
                  </a:lnTo>
                  <a:lnTo>
                    <a:pt x="52" y="100"/>
                  </a:lnTo>
                  <a:lnTo>
                    <a:pt x="112" y="105"/>
                  </a:lnTo>
                  <a:lnTo>
                    <a:pt x="116" y="124"/>
                  </a:lnTo>
                  <a:close/>
                  <a:moveTo>
                    <a:pt x="62" y="81"/>
                  </a:moveTo>
                  <a:lnTo>
                    <a:pt x="88" y="21"/>
                  </a:lnTo>
                  <a:lnTo>
                    <a:pt x="107" y="83"/>
                  </a:lnTo>
                  <a:lnTo>
                    <a:pt x="62" y="81"/>
                  </a:ln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76" name="Rectangle 241"/>
          <p:cNvSpPr>
            <a:spLocks noChangeAspect="1" noChangeArrowheads="1"/>
          </p:cNvSpPr>
          <p:nvPr userDrawn="1"/>
        </p:nvSpPr>
        <p:spPr bwMode="auto">
          <a:xfrm>
            <a:off x="1408" y="6638131"/>
            <a:ext cx="8785223" cy="251619"/>
          </a:xfrm>
          <a:prstGeom prst="rect">
            <a:avLst/>
          </a:prstGeom>
          <a:solidFill>
            <a:srgbClr val="0F1E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7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51688" y="6656388"/>
            <a:ext cx="16002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5213C4E-BB73-4D37-A869-C323239F5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9" name="Szövegdoboz 78"/>
          <p:cNvSpPr txBox="1"/>
          <p:nvPr userDrawn="1"/>
        </p:nvSpPr>
        <p:spPr>
          <a:xfrm>
            <a:off x="77789" y="6624638"/>
            <a:ext cx="3417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noProof="0" dirty="0" smtClean="0">
                <a:solidFill>
                  <a:schemeClr val="bg1"/>
                </a:solidFill>
              </a:rPr>
              <a:t>László Zentai: ICA and modern cartography</a:t>
            </a:r>
            <a:endParaRPr lang="en-GB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98260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241"/>
          <p:cNvSpPr>
            <a:spLocks noChangeAspect="1" noChangeArrowheads="1"/>
          </p:cNvSpPr>
          <p:nvPr userDrawn="1"/>
        </p:nvSpPr>
        <p:spPr bwMode="auto">
          <a:xfrm>
            <a:off x="1408" y="6638131"/>
            <a:ext cx="8785223" cy="251619"/>
          </a:xfrm>
          <a:prstGeom prst="rect">
            <a:avLst/>
          </a:prstGeom>
          <a:solidFill>
            <a:srgbClr val="0F1E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51688" y="6656388"/>
            <a:ext cx="16002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5213C4E-BB73-4D37-A869-C323239F5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Szövegdoboz 13"/>
          <p:cNvSpPr txBox="1"/>
          <p:nvPr userDrawn="1"/>
        </p:nvSpPr>
        <p:spPr>
          <a:xfrm>
            <a:off x="77789" y="6624638"/>
            <a:ext cx="3417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noProof="0" dirty="0" smtClean="0">
                <a:solidFill>
                  <a:schemeClr val="bg1"/>
                </a:solidFill>
              </a:rPr>
              <a:t>László Zentai: ICA and modern cartography</a:t>
            </a:r>
            <a:endParaRPr lang="en-GB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93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6300" y="1462088"/>
            <a:ext cx="385445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3150" y="1462088"/>
            <a:ext cx="385445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241"/>
          <p:cNvSpPr>
            <a:spLocks noChangeAspect="1" noChangeArrowheads="1"/>
          </p:cNvSpPr>
          <p:nvPr userDrawn="1"/>
        </p:nvSpPr>
        <p:spPr bwMode="auto">
          <a:xfrm>
            <a:off x="1408" y="6638131"/>
            <a:ext cx="8785223" cy="251619"/>
          </a:xfrm>
          <a:prstGeom prst="rect">
            <a:avLst/>
          </a:prstGeom>
          <a:solidFill>
            <a:srgbClr val="0F1E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51688" y="6656388"/>
            <a:ext cx="16002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5213C4E-BB73-4D37-A869-C323239F5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Szövegdoboz 14"/>
          <p:cNvSpPr txBox="1"/>
          <p:nvPr userDrawn="1"/>
        </p:nvSpPr>
        <p:spPr>
          <a:xfrm>
            <a:off x="77789" y="6624638"/>
            <a:ext cx="3417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noProof="0" dirty="0" smtClean="0">
                <a:solidFill>
                  <a:schemeClr val="bg1"/>
                </a:solidFill>
              </a:rPr>
              <a:t>László Zentai: ICA and modern cartography</a:t>
            </a:r>
            <a:endParaRPr lang="en-GB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96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BB6519-A69F-47F1-A92F-9B0A2C56C4D9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2188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0D25B6-13BC-42F8-8C17-27BD60613DD2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6492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301625" y="3925888"/>
            <a:ext cx="4194175" cy="2173287"/>
          </a:xfrm>
        </p:spPr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Rectangle 1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267C6-27C0-4606-B1CB-A4D5B396BC5F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90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5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64DB1-EB60-4124-8B87-90F8E9137890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032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Rectangle 1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220E0C-C22B-456D-AE03-8FFE6264FADF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673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241"/>
          <p:cNvSpPr>
            <a:spLocks noChangeAspect="1" noChangeArrowheads="1"/>
          </p:cNvSpPr>
          <p:nvPr userDrawn="1"/>
        </p:nvSpPr>
        <p:spPr bwMode="auto">
          <a:xfrm>
            <a:off x="1408" y="6638131"/>
            <a:ext cx="8785223" cy="251619"/>
          </a:xfrm>
          <a:prstGeom prst="rect">
            <a:avLst/>
          </a:prstGeom>
          <a:solidFill>
            <a:srgbClr val="0F1E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1462088"/>
            <a:ext cx="7861300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0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5299" y="209550"/>
            <a:ext cx="698341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51" name="Line 227"/>
          <p:cNvSpPr>
            <a:spLocks noChangeShapeType="1"/>
          </p:cNvSpPr>
          <p:nvPr/>
        </p:nvSpPr>
        <p:spPr bwMode="auto">
          <a:xfrm>
            <a:off x="1584327" y="1223963"/>
            <a:ext cx="7553323" cy="0"/>
          </a:xfrm>
          <a:prstGeom prst="line">
            <a:avLst/>
          </a:prstGeom>
          <a:noFill/>
          <a:ln w="9525">
            <a:solidFill>
              <a:srgbClr val="FF8019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1261" name="Rectangle 237"/>
          <p:cNvSpPr>
            <a:spLocks noChangeAspect="1" noChangeArrowheads="1"/>
          </p:cNvSpPr>
          <p:nvPr/>
        </p:nvSpPr>
        <p:spPr bwMode="auto">
          <a:xfrm>
            <a:off x="8831263" y="5559425"/>
            <a:ext cx="312737" cy="215900"/>
          </a:xfrm>
          <a:prstGeom prst="rect">
            <a:avLst/>
          </a:prstGeom>
          <a:solidFill>
            <a:srgbClr val="FC001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1262" name="Rectangle 238"/>
          <p:cNvSpPr>
            <a:spLocks noChangeAspect="1" noChangeArrowheads="1"/>
          </p:cNvSpPr>
          <p:nvPr/>
        </p:nvSpPr>
        <p:spPr bwMode="auto">
          <a:xfrm>
            <a:off x="8831263" y="5919788"/>
            <a:ext cx="312737" cy="215900"/>
          </a:xfrm>
          <a:prstGeom prst="rect">
            <a:avLst/>
          </a:prstGeom>
          <a:solidFill>
            <a:srgbClr val="007B3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1263" name="Rectangle 239"/>
          <p:cNvSpPr>
            <a:spLocks noChangeAspect="1" noChangeArrowheads="1"/>
          </p:cNvSpPr>
          <p:nvPr/>
        </p:nvSpPr>
        <p:spPr bwMode="auto">
          <a:xfrm>
            <a:off x="8831263" y="6278563"/>
            <a:ext cx="312737" cy="215900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1264" name="Rectangle 240"/>
          <p:cNvSpPr>
            <a:spLocks noChangeAspect="1" noChangeArrowheads="1"/>
          </p:cNvSpPr>
          <p:nvPr/>
        </p:nvSpPr>
        <p:spPr bwMode="auto">
          <a:xfrm>
            <a:off x="8831263" y="5199063"/>
            <a:ext cx="312737" cy="215900"/>
          </a:xfrm>
          <a:prstGeom prst="rect">
            <a:avLst/>
          </a:prstGeom>
          <a:solidFill>
            <a:srgbClr val="FF801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1265" name="Rectangle 241"/>
          <p:cNvSpPr>
            <a:spLocks noChangeAspect="1" noChangeArrowheads="1"/>
          </p:cNvSpPr>
          <p:nvPr/>
        </p:nvSpPr>
        <p:spPr bwMode="auto">
          <a:xfrm>
            <a:off x="8831263" y="6642100"/>
            <a:ext cx="312737" cy="215900"/>
          </a:xfrm>
          <a:prstGeom prst="rect">
            <a:avLst/>
          </a:prstGeom>
          <a:solidFill>
            <a:srgbClr val="0F1E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buNone/>
              <a:defRPr/>
            </a:pPr>
            <a:endParaRPr lang="en-US"/>
          </a:p>
        </p:txBody>
      </p:sp>
      <p:grpSp>
        <p:nvGrpSpPr>
          <p:cNvPr id="15" name="Group 4"/>
          <p:cNvGrpSpPr>
            <a:grpSpLocks noChangeAspect="1"/>
          </p:cNvGrpSpPr>
          <p:nvPr userDrawn="1"/>
        </p:nvGrpSpPr>
        <p:grpSpPr bwMode="auto">
          <a:xfrm>
            <a:off x="107951" y="114300"/>
            <a:ext cx="1543050" cy="1273175"/>
            <a:chOff x="3233" y="96"/>
            <a:chExt cx="972" cy="802"/>
          </a:xfrm>
        </p:grpSpPr>
        <p:sp>
          <p:nvSpPr>
            <p:cNvPr id="16" name="Oval 5"/>
            <p:cNvSpPr>
              <a:spLocks noChangeArrowheads="1"/>
            </p:cNvSpPr>
            <p:nvPr userDrawn="1"/>
          </p:nvSpPr>
          <p:spPr bwMode="auto">
            <a:xfrm>
              <a:off x="3233" y="248"/>
              <a:ext cx="972" cy="496"/>
            </a:xfrm>
            <a:prstGeom prst="ellipse">
              <a:avLst/>
            </a:prstGeom>
            <a:noFill/>
            <a:ln w="2" cap="flat">
              <a:solidFill>
                <a:srgbClr val="0046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" name="Oval 6"/>
            <p:cNvSpPr>
              <a:spLocks noChangeArrowheads="1"/>
            </p:cNvSpPr>
            <p:nvPr userDrawn="1"/>
          </p:nvSpPr>
          <p:spPr bwMode="auto">
            <a:xfrm>
              <a:off x="3316" y="248"/>
              <a:ext cx="807" cy="496"/>
            </a:xfrm>
            <a:prstGeom prst="ellipse">
              <a:avLst/>
            </a:prstGeom>
            <a:noFill/>
            <a:ln w="2" cap="flat">
              <a:solidFill>
                <a:srgbClr val="0046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" name="Oval 7"/>
            <p:cNvSpPr>
              <a:spLocks noChangeArrowheads="1"/>
            </p:cNvSpPr>
            <p:nvPr userDrawn="1"/>
          </p:nvSpPr>
          <p:spPr bwMode="auto">
            <a:xfrm>
              <a:off x="3396" y="248"/>
              <a:ext cx="646" cy="496"/>
            </a:xfrm>
            <a:prstGeom prst="ellipse">
              <a:avLst/>
            </a:prstGeom>
            <a:noFill/>
            <a:ln w="2" cap="flat">
              <a:solidFill>
                <a:srgbClr val="0046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" name="Oval 8"/>
            <p:cNvSpPr>
              <a:spLocks noChangeArrowheads="1"/>
            </p:cNvSpPr>
            <p:nvPr userDrawn="1"/>
          </p:nvSpPr>
          <p:spPr bwMode="auto">
            <a:xfrm>
              <a:off x="3479" y="248"/>
              <a:ext cx="483" cy="496"/>
            </a:xfrm>
            <a:prstGeom prst="ellipse">
              <a:avLst/>
            </a:prstGeom>
            <a:noFill/>
            <a:ln w="2" cap="flat">
              <a:solidFill>
                <a:srgbClr val="0046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Oval 9"/>
            <p:cNvSpPr>
              <a:spLocks noChangeArrowheads="1"/>
            </p:cNvSpPr>
            <p:nvPr userDrawn="1"/>
          </p:nvSpPr>
          <p:spPr bwMode="auto">
            <a:xfrm>
              <a:off x="3557" y="248"/>
              <a:ext cx="324" cy="496"/>
            </a:xfrm>
            <a:prstGeom prst="ellipse">
              <a:avLst/>
            </a:prstGeom>
            <a:noFill/>
            <a:ln w="2" cap="flat">
              <a:solidFill>
                <a:srgbClr val="0046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Oval 10"/>
            <p:cNvSpPr>
              <a:spLocks noChangeArrowheads="1"/>
            </p:cNvSpPr>
            <p:nvPr userDrawn="1"/>
          </p:nvSpPr>
          <p:spPr bwMode="auto">
            <a:xfrm>
              <a:off x="3640" y="248"/>
              <a:ext cx="161" cy="496"/>
            </a:xfrm>
            <a:prstGeom prst="ellipse">
              <a:avLst/>
            </a:prstGeom>
            <a:noFill/>
            <a:ln w="2" cap="flat">
              <a:solidFill>
                <a:srgbClr val="0046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" name="Line 11"/>
            <p:cNvSpPr>
              <a:spLocks noChangeShapeType="1"/>
            </p:cNvSpPr>
            <p:nvPr userDrawn="1"/>
          </p:nvSpPr>
          <p:spPr bwMode="auto">
            <a:xfrm>
              <a:off x="3720" y="248"/>
              <a:ext cx="0" cy="496"/>
            </a:xfrm>
            <a:prstGeom prst="line">
              <a:avLst/>
            </a:prstGeom>
            <a:noFill/>
            <a:ln w="2" cap="flat">
              <a:solidFill>
                <a:srgbClr val="0046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3" name="Line 12"/>
            <p:cNvSpPr>
              <a:spLocks noChangeShapeType="1"/>
            </p:cNvSpPr>
            <p:nvPr userDrawn="1"/>
          </p:nvSpPr>
          <p:spPr bwMode="auto">
            <a:xfrm>
              <a:off x="3233" y="496"/>
              <a:ext cx="972" cy="0"/>
            </a:xfrm>
            <a:prstGeom prst="line">
              <a:avLst/>
            </a:prstGeom>
            <a:noFill/>
            <a:ln w="2" cap="flat">
              <a:solidFill>
                <a:srgbClr val="0046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" name="Line 13"/>
            <p:cNvSpPr>
              <a:spLocks noChangeShapeType="1"/>
            </p:cNvSpPr>
            <p:nvPr userDrawn="1"/>
          </p:nvSpPr>
          <p:spPr bwMode="auto">
            <a:xfrm>
              <a:off x="3273" y="594"/>
              <a:ext cx="895" cy="0"/>
            </a:xfrm>
            <a:prstGeom prst="line">
              <a:avLst/>
            </a:prstGeom>
            <a:noFill/>
            <a:ln w="2" cap="flat">
              <a:solidFill>
                <a:srgbClr val="0046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5" name="Line 14"/>
            <p:cNvSpPr>
              <a:spLocks noChangeShapeType="1"/>
            </p:cNvSpPr>
            <p:nvPr userDrawn="1"/>
          </p:nvSpPr>
          <p:spPr bwMode="auto">
            <a:xfrm>
              <a:off x="3406" y="684"/>
              <a:ext cx="629" cy="0"/>
            </a:xfrm>
            <a:prstGeom prst="line">
              <a:avLst/>
            </a:prstGeom>
            <a:noFill/>
            <a:ln w="2" cap="flat">
              <a:solidFill>
                <a:srgbClr val="0046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6" name="Line 15"/>
            <p:cNvSpPr>
              <a:spLocks noChangeShapeType="1"/>
            </p:cNvSpPr>
            <p:nvPr userDrawn="1"/>
          </p:nvSpPr>
          <p:spPr bwMode="auto">
            <a:xfrm>
              <a:off x="3278" y="394"/>
              <a:ext cx="885" cy="0"/>
            </a:xfrm>
            <a:prstGeom prst="line">
              <a:avLst/>
            </a:prstGeom>
            <a:noFill/>
            <a:ln w="2" cap="flat">
              <a:solidFill>
                <a:srgbClr val="0046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7" name="Line 16"/>
            <p:cNvSpPr>
              <a:spLocks noChangeShapeType="1"/>
            </p:cNvSpPr>
            <p:nvPr userDrawn="1"/>
          </p:nvSpPr>
          <p:spPr bwMode="auto">
            <a:xfrm>
              <a:off x="3406" y="305"/>
              <a:ext cx="629" cy="0"/>
            </a:xfrm>
            <a:prstGeom prst="line">
              <a:avLst/>
            </a:prstGeom>
            <a:noFill/>
            <a:ln w="2" cap="flat">
              <a:solidFill>
                <a:srgbClr val="0046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8" name="Freeform 17"/>
            <p:cNvSpPr>
              <a:spLocks/>
            </p:cNvSpPr>
            <p:nvPr userDrawn="1"/>
          </p:nvSpPr>
          <p:spPr bwMode="auto">
            <a:xfrm>
              <a:off x="3413" y="277"/>
              <a:ext cx="213" cy="395"/>
            </a:xfrm>
            <a:custGeom>
              <a:avLst/>
              <a:gdLst>
                <a:gd name="T0" fmla="*/ 63 w 90"/>
                <a:gd name="T1" fmla="*/ 157 h 166"/>
                <a:gd name="T2" fmla="*/ 58 w 90"/>
                <a:gd name="T3" fmla="*/ 145 h 166"/>
                <a:gd name="T4" fmla="*/ 55 w 90"/>
                <a:gd name="T5" fmla="*/ 133 h 166"/>
                <a:gd name="T6" fmla="*/ 46 w 90"/>
                <a:gd name="T7" fmla="*/ 114 h 166"/>
                <a:gd name="T8" fmla="*/ 38 w 90"/>
                <a:gd name="T9" fmla="*/ 101 h 166"/>
                <a:gd name="T10" fmla="*/ 41 w 90"/>
                <a:gd name="T11" fmla="*/ 88 h 166"/>
                <a:gd name="T12" fmla="*/ 35 w 90"/>
                <a:gd name="T13" fmla="*/ 80 h 166"/>
                <a:gd name="T14" fmla="*/ 23 w 90"/>
                <a:gd name="T15" fmla="*/ 69 h 166"/>
                <a:gd name="T16" fmla="*/ 14 w 90"/>
                <a:gd name="T17" fmla="*/ 56 h 166"/>
                <a:gd name="T18" fmla="*/ 11 w 90"/>
                <a:gd name="T19" fmla="*/ 57 h 166"/>
                <a:gd name="T20" fmla="*/ 8 w 90"/>
                <a:gd name="T21" fmla="*/ 41 h 166"/>
                <a:gd name="T22" fmla="*/ 21 w 90"/>
                <a:gd name="T23" fmla="*/ 24 h 166"/>
                <a:gd name="T24" fmla="*/ 15 w 90"/>
                <a:gd name="T25" fmla="*/ 13 h 166"/>
                <a:gd name="T26" fmla="*/ 0 w 90"/>
                <a:gd name="T27" fmla="*/ 18 h 166"/>
                <a:gd name="T28" fmla="*/ 10 w 90"/>
                <a:gd name="T29" fmla="*/ 11 h 166"/>
                <a:gd name="T30" fmla="*/ 35 w 90"/>
                <a:gd name="T31" fmla="*/ 2 h 166"/>
                <a:gd name="T32" fmla="*/ 52 w 90"/>
                <a:gd name="T33" fmla="*/ 2 h 166"/>
                <a:gd name="T34" fmla="*/ 62 w 90"/>
                <a:gd name="T35" fmla="*/ 4 h 166"/>
                <a:gd name="T36" fmla="*/ 74 w 90"/>
                <a:gd name="T37" fmla="*/ 2 h 166"/>
                <a:gd name="T38" fmla="*/ 77 w 90"/>
                <a:gd name="T39" fmla="*/ 5 h 166"/>
                <a:gd name="T40" fmla="*/ 66 w 90"/>
                <a:gd name="T41" fmla="*/ 9 h 166"/>
                <a:gd name="T42" fmla="*/ 62 w 90"/>
                <a:gd name="T43" fmla="*/ 18 h 166"/>
                <a:gd name="T44" fmla="*/ 66 w 90"/>
                <a:gd name="T45" fmla="*/ 18 h 166"/>
                <a:gd name="T46" fmla="*/ 77 w 90"/>
                <a:gd name="T47" fmla="*/ 10 h 166"/>
                <a:gd name="T48" fmla="*/ 82 w 90"/>
                <a:gd name="T49" fmla="*/ 13 h 166"/>
                <a:gd name="T50" fmla="*/ 83 w 90"/>
                <a:gd name="T51" fmla="*/ 19 h 166"/>
                <a:gd name="T52" fmla="*/ 70 w 90"/>
                <a:gd name="T53" fmla="*/ 25 h 166"/>
                <a:gd name="T54" fmla="*/ 70 w 90"/>
                <a:gd name="T55" fmla="*/ 30 h 166"/>
                <a:gd name="T56" fmla="*/ 52 w 90"/>
                <a:gd name="T57" fmla="*/ 43 h 166"/>
                <a:gd name="T58" fmla="*/ 43 w 90"/>
                <a:gd name="T59" fmla="*/ 55 h 166"/>
                <a:gd name="T60" fmla="*/ 29 w 90"/>
                <a:gd name="T61" fmla="*/ 51 h 166"/>
                <a:gd name="T62" fmla="*/ 26 w 90"/>
                <a:gd name="T63" fmla="*/ 66 h 166"/>
                <a:gd name="T64" fmla="*/ 34 w 90"/>
                <a:gd name="T65" fmla="*/ 62 h 166"/>
                <a:gd name="T66" fmla="*/ 32 w 90"/>
                <a:gd name="T67" fmla="*/ 68 h 166"/>
                <a:gd name="T68" fmla="*/ 36 w 90"/>
                <a:gd name="T69" fmla="*/ 78 h 166"/>
                <a:gd name="T70" fmla="*/ 48 w 90"/>
                <a:gd name="T71" fmla="*/ 75 h 166"/>
                <a:gd name="T72" fmla="*/ 59 w 90"/>
                <a:gd name="T73" fmla="*/ 77 h 166"/>
                <a:gd name="T74" fmla="*/ 67 w 90"/>
                <a:gd name="T75" fmla="*/ 84 h 166"/>
                <a:gd name="T76" fmla="*/ 72 w 90"/>
                <a:gd name="T77" fmla="*/ 90 h 166"/>
                <a:gd name="T78" fmla="*/ 81 w 90"/>
                <a:gd name="T79" fmla="*/ 96 h 166"/>
                <a:gd name="T80" fmla="*/ 88 w 90"/>
                <a:gd name="T81" fmla="*/ 99 h 166"/>
                <a:gd name="T82" fmla="*/ 87 w 90"/>
                <a:gd name="T83" fmla="*/ 108 h 166"/>
                <a:gd name="T84" fmla="*/ 84 w 90"/>
                <a:gd name="T85" fmla="*/ 124 h 166"/>
                <a:gd name="T86" fmla="*/ 78 w 90"/>
                <a:gd name="T87" fmla="*/ 130 h 166"/>
                <a:gd name="T88" fmla="*/ 75 w 90"/>
                <a:gd name="T89" fmla="*/ 140 h 166"/>
                <a:gd name="T90" fmla="*/ 70 w 90"/>
                <a:gd name="T91" fmla="*/ 146 h 166"/>
                <a:gd name="T92" fmla="*/ 69 w 90"/>
                <a:gd name="T93" fmla="*/ 154 h 166"/>
                <a:gd name="T94" fmla="*/ 70 w 90"/>
                <a:gd name="T95" fmla="*/ 159 h 166"/>
                <a:gd name="T96" fmla="*/ 72 w 90"/>
                <a:gd name="T9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0" h="166">
                  <a:moveTo>
                    <a:pt x="67" y="163"/>
                  </a:moveTo>
                  <a:cubicBezTo>
                    <a:pt x="66" y="162"/>
                    <a:pt x="64" y="159"/>
                    <a:pt x="63" y="157"/>
                  </a:cubicBezTo>
                  <a:cubicBezTo>
                    <a:pt x="62" y="156"/>
                    <a:pt x="60" y="152"/>
                    <a:pt x="60" y="150"/>
                  </a:cubicBezTo>
                  <a:cubicBezTo>
                    <a:pt x="59" y="149"/>
                    <a:pt x="58" y="148"/>
                    <a:pt x="58" y="145"/>
                  </a:cubicBezTo>
                  <a:cubicBezTo>
                    <a:pt x="57" y="143"/>
                    <a:pt x="57" y="139"/>
                    <a:pt x="56" y="137"/>
                  </a:cubicBezTo>
                  <a:cubicBezTo>
                    <a:pt x="55" y="136"/>
                    <a:pt x="55" y="135"/>
                    <a:pt x="55" y="133"/>
                  </a:cubicBezTo>
                  <a:cubicBezTo>
                    <a:pt x="54" y="131"/>
                    <a:pt x="53" y="122"/>
                    <a:pt x="52" y="120"/>
                  </a:cubicBezTo>
                  <a:cubicBezTo>
                    <a:pt x="52" y="118"/>
                    <a:pt x="47" y="115"/>
                    <a:pt x="46" y="114"/>
                  </a:cubicBezTo>
                  <a:cubicBezTo>
                    <a:pt x="44" y="113"/>
                    <a:pt x="41" y="107"/>
                    <a:pt x="41" y="106"/>
                  </a:cubicBezTo>
                  <a:cubicBezTo>
                    <a:pt x="40" y="104"/>
                    <a:pt x="39" y="102"/>
                    <a:pt x="38" y="101"/>
                  </a:cubicBezTo>
                  <a:cubicBezTo>
                    <a:pt x="36" y="99"/>
                    <a:pt x="37" y="95"/>
                    <a:pt x="38" y="93"/>
                  </a:cubicBezTo>
                  <a:cubicBezTo>
                    <a:pt x="38" y="91"/>
                    <a:pt x="41" y="89"/>
                    <a:pt x="41" y="88"/>
                  </a:cubicBezTo>
                  <a:cubicBezTo>
                    <a:pt x="42" y="86"/>
                    <a:pt x="42" y="83"/>
                    <a:pt x="41" y="82"/>
                  </a:cubicBezTo>
                  <a:cubicBezTo>
                    <a:pt x="41" y="81"/>
                    <a:pt x="37" y="81"/>
                    <a:pt x="35" y="80"/>
                  </a:cubicBezTo>
                  <a:cubicBezTo>
                    <a:pt x="33" y="79"/>
                    <a:pt x="33" y="74"/>
                    <a:pt x="29" y="73"/>
                  </a:cubicBezTo>
                  <a:cubicBezTo>
                    <a:pt x="28" y="72"/>
                    <a:pt x="25" y="70"/>
                    <a:pt x="23" y="69"/>
                  </a:cubicBezTo>
                  <a:cubicBezTo>
                    <a:pt x="21" y="68"/>
                    <a:pt x="17" y="67"/>
                    <a:pt x="15" y="65"/>
                  </a:cubicBezTo>
                  <a:cubicBezTo>
                    <a:pt x="15" y="64"/>
                    <a:pt x="14" y="59"/>
                    <a:pt x="14" y="56"/>
                  </a:cubicBezTo>
                  <a:cubicBezTo>
                    <a:pt x="13" y="54"/>
                    <a:pt x="12" y="49"/>
                    <a:pt x="11" y="49"/>
                  </a:cubicBezTo>
                  <a:cubicBezTo>
                    <a:pt x="10" y="49"/>
                    <a:pt x="13" y="57"/>
                    <a:pt x="11" y="57"/>
                  </a:cubicBezTo>
                  <a:cubicBezTo>
                    <a:pt x="7" y="57"/>
                    <a:pt x="10" y="47"/>
                    <a:pt x="9" y="46"/>
                  </a:cubicBezTo>
                  <a:cubicBezTo>
                    <a:pt x="9" y="44"/>
                    <a:pt x="8" y="43"/>
                    <a:pt x="8" y="41"/>
                  </a:cubicBezTo>
                  <a:cubicBezTo>
                    <a:pt x="9" y="39"/>
                    <a:pt x="9" y="37"/>
                    <a:pt x="12" y="34"/>
                  </a:cubicBezTo>
                  <a:cubicBezTo>
                    <a:pt x="16" y="29"/>
                    <a:pt x="20" y="26"/>
                    <a:pt x="21" y="24"/>
                  </a:cubicBezTo>
                  <a:cubicBezTo>
                    <a:pt x="22" y="22"/>
                    <a:pt x="29" y="12"/>
                    <a:pt x="27" y="12"/>
                  </a:cubicBezTo>
                  <a:cubicBezTo>
                    <a:pt x="25" y="12"/>
                    <a:pt x="18" y="11"/>
                    <a:pt x="15" y="13"/>
                  </a:cubicBezTo>
                  <a:cubicBezTo>
                    <a:pt x="12" y="14"/>
                    <a:pt x="9" y="16"/>
                    <a:pt x="6" y="16"/>
                  </a:cubicBezTo>
                  <a:cubicBezTo>
                    <a:pt x="4" y="17"/>
                    <a:pt x="0" y="18"/>
                    <a:pt x="0" y="18"/>
                  </a:cubicBezTo>
                  <a:cubicBezTo>
                    <a:pt x="0" y="17"/>
                    <a:pt x="5" y="16"/>
                    <a:pt x="6" y="15"/>
                  </a:cubicBezTo>
                  <a:cubicBezTo>
                    <a:pt x="8" y="14"/>
                    <a:pt x="8" y="13"/>
                    <a:pt x="10" y="11"/>
                  </a:cubicBezTo>
                  <a:cubicBezTo>
                    <a:pt x="12" y="10"/>
                    <a:pt x="20" y="7"/>
                    <a:pt x="22" y="7"/>
                  </a:cubicBezTo>
                  <a:cubicBezTo>
                    <a:pt x="25" y="6"/>
                    <a:pt x="33" y="3"/>
                    <a:pt x="35" y="2"/>
                  </a:cubicBezTo>
                  <a:cubicBezTo>
                    <a:pt x="37" y="2"/>
                    <a:pt x="41" y="1"/>
                    <a:pt x="43" y="1"/>
                  </a:cubicBezTo>
                  <a:cubicBezTo>
                    <a:pt x="46" y="2"/>
                    <a:pt x="50" y="2"/>
                    <a:pt x="52" y="2"/>
                  </a:cubicBezTo>
                  <a:cubicBezTo>
                    <a:pt x="53" y="2"/>
                    <a:pt x="56" y="2"/>
                    <a:pt x="57" y="2"/>
                  </a:cubicBezTo>
                  <a:cubicBezTo>
                    <a:pt x="59" y="2"/>
                    <a:pt x="61" y="4"/>
                    <a:pt x="62" y="4"/>
                  </a:cubicBezTo>
                  <a:cubicBezTo>
                    <a:pt x="63" y="4"/>
                    <a:pt x="66" y="4"/>
                    <a:pt x="67" y="4"/>
                  </a:cubicBezTo>
                  <a:cubicBezTo>
                    <a:pt x="69" y="4"/>
                    <a:pt x="73" y="3"/>
                    <a:pt x="74" y="2"/>
                  </a:cubicBezTo>
                  <a:cubicBezTo>
                    <a:pt x="75" y="2"/>
                    <a:pt x="77" y="0"/>
                    <a:pt x="78" y="0"/>
                  </a:cubicBezTo>
                  <a:cubicBezTo>
                    <a:pt x="79" y="1"/>
                    <a:pt x="79" y="5"/>
                    <a:pt x="77" y="5"/>
                  </a:cubicBezTo>
                  <a:cubicBezTo>
                    <a:pt x="76" y="5"/>
                    <a:pt x="74" y="6"/>
                    <a:pt x="73" y="6"/>
                  </a:cubicBezTo>
                  <a:cubicBezTo>
                    <a:pt x="71" y="7"/>
                    <a:pt x="67" y="9"/>
                    <a:pt x="66" y="9"/>
                  </a:cubicBezTo>
                  <a:cubicBezTo>
                    <a:pt x="64" y="10"/>
                    <a:pt x="60" y="12"/>
                    <a:pt x="59" y="13"/>
                  </a:cubicBezTo>
                  <a:cubicBezTo>
                    <a:pt x="58" y="15"/>
                    <a:pt x="61" y="17"/>
                    <a:pt x="62" y="18"/>
                  </a:cubicBezTo>
                  <a:cubicBezTo>
                    <a:pt x="63" y="19"/>
                    <a:pt x="61" y="23"/>
                    <a:pt x="62" y="23"/>
                  </a:cubicBezTo>
                  <a:cubicBezTo>
                    <a:pt x="63" y="23"/>
                    <a:pt x="65" y="19"/>
                    <a:pt x="66" y="18"/>
                  </a:cubicBezTo>
                  <a:cubicBezTo>
                    <a:pt x="67" y="18"/>
                    <a:pt x="70" y="16"/>
                    <a:pt x="71" y="15"/>
                  </a:cubicBezTo>
                  <a:cubicBezTo>
                    <a:pt x="71" y="14"/>
                    <a:pt x="75" y="9"/>
                    <a:pt x="77" y="10"/>
                  </a:cubicBezTo>
                  <a:cubicBezTo>
                    <a:pt x="78" y="10"/>
                    <a:pt x="78" y="11"/>
                    <a:pt x="79" y="12"/>
                  </a:cubicBezTo>
                  <a:cubicBezTo>
                    <a:pt x="80" y="12"/>
                    <a:pt x="82" y="12"/>
                    <a:pt x="82" y="13"/>
                  </a:cubicBezTo>
                  <a:cubicBezTo>
                    <a:pt x="82" y="14"/>
                    <a:pt x="80" y="16"/>
                    <a:pt x="81" y="17"/>
                  </a:cubicBezTo>
                  <a:cubicBezTo>
                    <a:pt x="82" y="17"/>
                    <a:pt x="83" y="18"/>
                    <a:pt x="83" y="19"/>
                  </a:cubicBezTo>
                  <a:cubicBezTo>
                    <a:pt x="84" y="20"/>
                    <a:pt x="84" y="21"/>
                    <a:pt x="77" y="24"/>
                  </a:cubicBezTo>
                  <a:cubicBezTo>
                    <a:pt x="76" y="24"/>
                    <a:pt x="71" y="23"/>
                    <a:pt x="70" y="25"/>
                  </a:cubicBezTo>
                  <a:cubicBezTo>
                    <a:pt x="70" y="25"/>
                    <a:pt x="72" y="25"/>
                    <a:pt x="73" y="25"/>
                  </a:cubicBezTo>
                  <a:cubicBezTo>
                    <a:pt x="74" y="26"/>
                    <a:pt x="71" y="30"/>
                    <a:pt x="70" y="30"/>
                  </a:cubicBezTo>
                  <a:cubicBezTo>
                    <a:pt x="68" y="29"/>
                    <a:pt x="65" y="31"/>
                    <a:pt x="63" y="33"/>
                  </a:cubicBezTo>
                  <a:cubicBezTo>
                    <a:pt x="61" y="35"/>
                    <a:pt x="54" y="41"/>
                    <a:pt x="52" y="43"/>
                  </a:cubicBezTo>
                  <a:cubicBezTo>
                    <a:pt x="50" y="45"/>
                    <a:pt x="48" y="46"/>
                    <a:pt x="47" y="47"/>
                  </a:cubicBezTo>
                  <a:cubicBezTo>
                    <a:pt x="46" y="49"/>
                    <a:pt x="45" y="55"/>
                    <a:pt x="43" y="55"/>
                  </a:cubicBezTo>
                  <a:cubicBezTo>
                    <a:pt x="41" y="56"/>
                    <a:pt x="42" y="49"/>
                    <a:pt x="40" y="49"/>
                  </a:cubicBezTo>
                  <a:cubicBezTo>
                    <a:pt x="38" y="49"/>
                    <a:pt x="31" y="50"/>
                    <a:pt x="29" y="51"/>
                  </a:cubicBezTo>
                  <a:cubicBezTo>
                    <a:pt x="28" y="52"/>
                    <a:pt x="26" y="54"/>
                    <a:pt x="24" y="58"/>
                  </a:cubicBezTo>
                  <a:cubicBezTo>
                    <a:pt x="23" y="62"/>
                    <a:pt x="23" y="65"/>
                    <a:pt x="26" y="66"/>
                  </a:cubicBezTo>
                  <a:cubicBezTo>
                    <a:pt x="29" y="66"/>
                    <a:pt x="29" y="65"/>
                    <a:pt x="30" y="64"/>
                  </a:cubicBezTo>
                  <a:cubicBezTo>
                    <a:pt x="31" y="63"/>
                    <a:pt x="31" y="62"/>
                    <a:pt x="34" y="62"/>
                  </a:cubicBezTo>
                  <a:cubicBezTo>
                    <a:pt x="36" y="61"/>
                    <a:pt x="35" y="63"/>
                    <a:pt x="34" y="64"/>
                  </a:cubicBezTo>
                  <a:cubicBezTo>
                    <a:pt x="33" y="64"/>
                    <a:pt x="32" y="67"/>
                    <a:pt x="32" y="68"/>
                  </a:cubicBezTo>
                  <a:cubicBezTo>
                    <a:pt x="32" y="69"/>
                    <a:pt x="35" y="68"/>
                    <a:pt x="36" y="69"/>
                  </a:cubicBezTo>
                  <a:cubicBezTo>
                    <a:pt x="37" y="71"/>
                    <a:pt x="35" y="77"/>
                    <a:pt x="36" y="78"/>
                  </a:cubicBezTo>
                  <a:cubicBezTo>
                    <a:pt x="38" y="79"/>
                    <a:pt x="40" y="78"/>
                    <a:pt x="41" y="78"/>
                  </a:cubicBezTo>
                  <a:cubicBezTo>
                    <a:pt x="43" y="79"/>
                    <a:pt x="47" y="76"/>
                    <a:pt x="48" y="75"/>
                  </a:cubicBezTo>
                  <a:cubicBezTo>
                    <a:pt x="50" y="74"/>
                    <a:pt x="52" y="76"/>
                    <a:pt x="53" y="76"/>
                  </a:cubicBezTo>
                  <a:cubicBezTo>
                    <a:pt x="55" y="77"/>
                    <a:pt x="57" y="77"/>
                    <a:pt x="59" y="77"/>
                  </a:cubicBezTo>
                  <a:cubicBezTo>
                    <a:pt x="60" y="77"/>
                    <a:pt x="60" y="79"/>
                    <a:pt x="62" y="81"/>
                  </a:cubicBezTo>
                  <a:cubicBezTo>
                    <a:pt x="64" y="82"/>
                    <a:pt x="64" y="83"/>
                    <a:pt x="67" y="84"/>
                  </a:cubicBezTo>
                  <a:cubicBezTo>
                    <a:pt x="69" y="84"/>
                    <a:pt x="70" y="85"/>
                    <a:pt x="71" y="86"/>
                  </a:cubicBezTo>
                  <a:cubicBezTo>
                    <a:pt x="72" y="87"/>
                    <a:pt x="72" y="89"/>
                    <a:pt x="72" y="90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6" y="93"/>
                    <a:pt x="79" y="96"/>
                    <a:pt x="81" y="96"/>
                  </a:cubicBezTo>
                  <a:cubicBezTo>
                    <a:pt x="83" y="96"/>
                    <a:pt x="84" y="96"/>
                    <a:pt x="85" y="97"/>
                  </a:cubicBezTo>
                  <a:cubicBezTo>
                    <a:pt x="86" y="98"/>
                    <a:pt x="87" y="99"/>
                    <a:pt x="88" y="99"/>
                  </a:cubicBezTo>
                  <a:cubicBezTo>
                    <a:pt x="89" y="99"/>
                    <a:pt x="90" y="101"/>
                    <a:pt x="90" y="103"/>
                  </a:cubicBezTo>
                  <a:cubicBezTo>
                    <a:pt x="90" y="105"/>
                    <a:pt x="88" y="106"/>
                    <a:pt x="87" y="108"/>
                  </a:cubicBezTo>
                  <a:cubicBezTo>
                    <a:pt x="87" y="109"/>
                    <a:pt x="86" y="110"/>
                    <a:pt x="86" y="114"/>
                  </a:cubicBezTo>
                  <a:cubicBezTo>
                    <a:pt x="86" y="116"/>
                    <a:pt x="86" y="123"/>
                    <a:pt x="84" y="124"/>
                  </a:cubicBezTo>
                  <a:cubicBezTo>
                    <a:pt x="83" y="125"/>
                    <a:pt x="81" y="125"/>
                    <a:pt x="79" y="126"/>
                  </a:cubicBezTo>
                  <a:cubicBezTo>
                    <a:pt x="77" y="128"/>
                    <a:pt x="78" y="129"/>
                    <a:pt x="78" y="130"/>
                  </a:cubicBezTo>
                  <a:cubicBezTo>
                    <a:pt x="78" y="132"/>
                    <a:pt x="77" y="134"/>
                    <a:pt x="77" y="136"/>
                  </a:cubicBezTo>
                  <a:cubicBezTo>
                    <a:pt x="76" y="138"/>
                    <a:pt x="75" y="140"/>
                    <a:pt x="75" y="140"/>
                  </a:cubicBezTo>
                  <a:cubicBezTo>
                    <a:pt x="74" y="141"/>
                    <a:pt x="74" y="143"/>
                    <a:pt x="73" y="144"/>
                  </a:cubicBezTo>
                  <a:cubicBezTo>
                    <a:pt x="72" y="145"/>
                    <a:pt x="71" y="146"/>
                    <a:pt x="70" y="146"/>
                  </a:cubicBezTo>
                  <a:cubicBezTo>
                    <a:pt x="69" y="146"/>
                    <a:pt x="70" y="150"/>
                    <a:pt x="69" y="151"/>
                  </a:cubicBezTo>
                  <a:cubicBezTo>
                    <a:pt x="69" y="152"/>
                    <a:pt x="70" y="153"/>
                    <a:pt x="69" y="154"/>
                  </a:cubicBezTo>
                  <a:cubicBezTo>
                    <a:pt x="69" y="154"/>
                    <a:pt x="70" y="156"/>
                    <a:pt x="71" y="157"/>
                  </a:cubicBezTo>
                  <a:cubicBezTo>
                    <a:pt x="71" y="158"/>
                    <a:pt x="70" y="158"/>
                    <a:pt x="70" y="159"/>
                  </a:cubicBezTo>
                  <a:cubicBezTo>
                    <a:pt x="70" y="160"/>
                    <a:pt x="72" y="164"/>
                    <a:pt x="74" y="164"/>
                  </a:cubicBezTo>
                  <a:cubicBezTo>
                    <a:pt x="75" y="165"/>
                    <a:pt x="73" y="166"/>
                    <a:pt x="72" y="166"/>
                  </a:cubicBezTo>
                  <a:cubicBezTo>
                    <a:pt x="71" y="166"/>
                    <a:pt x="68" y="163"/>
                    <a:pt x="67" y="163"/>
                  </a:cubicBez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9" name="Freeform 18"/>
            <p:cNvSpPr>
              <a:spLocks/>
            </p:cNvSpPr>
            <p:nvPr userDrawn="1"/>
          </p:nvSpPr>
          <p:spPr bwMode="auto">
            <a:xfrm>
              <a:off x="3832" y="536"/>
              <a:ext cx="21" cy="46"/>
            </a:xfrm>
            <a:custGeom>
              <a:avLst/>
              <a:gdLst>
                <a:gd name="T0" fmla="*/ 5 w 9"/>
                <a:gd name="T1" fmla="*/ 4 h 19"/>
                <a:gd name="T2" fmla="*/ 8 w 9"/>
                <a:gd name="T3" fmla="*/ 0 h 19"/>
                <a:gd name="T4" fmla="*/ 9 w 9"/>
                <a:gd name="T5" fmla="*/ 5 h 19"/>
                <a:gd name="T6" fmla="*/ 6 w 9"/>
                <a:gd name="T7" fmla="*/ 13 h 19"/>
                <a:gd name="T8" fmla="*/ 2 w 9"/>
                <a:gd name="T9" fmla="*/ 19 h 19"/>
                <a:gd name="T10" fmla="*/ 0 w 9"/>
                <a:gd name="T11" fmla="*/ 16 h 19"/>
                <a:gd name="T12" fmla="*/ 1 w 9"/>
                <a:gd name="T13" fmla="*/ 12 h 19"/>
                <a:gd name="T14" fmla="*/ 1 w 9"/>
                <a:gd name="T15" fmla="*/ 8 h 19"/>
                <a:gd name="T16" fmla="*/ 3 w 9"/>
                <a:gd name="T17" fmla="*/ 6 h 19"/>
                <a:gd name="T18" fmla="*/ 4 w 9"/>
                <a:gd name="T19" fmla="*/ 5 h 19"/>
                <a:gd name="T20" fmla="*/ 5 w 9"/>
                <a:gd name="T2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9">
                  <a:moveTo>
                    <a:pt x="5" y="4"/>
                  </a:moveTo>
                  <a:cubicBezTo>
                    <a:pt x="6" y="3"/>
                    <a:pt x="7" y="0"/>
                    <a:pt x="8" y="0"/>
                  </a:cubicBezTo>
                  <a:cubicBezTo>
                    <a:pt x="9" y="0"/>
                    <a:pt x="9" y="4"/>
                    <a:pt x="9" y="5"/>
                  </a:cubicBezTo>
                  <a:cubicBezTo>
                    <a:pt x="8" y="6"/>
                    <a:pt x="6" y="11"/>
                    <a:pt x="6" y="13"/>
                  </a:cubicBezTo>
                  <a:cubicBezTo>
                    <a:pt x="5" y="14"/>
                    <a:pt x="4" y="18"/>
                    <a:pt x="2" y="19"/>
                  </a:cubicBezTo>
                  <a:cubicBezTo>
                    <a:pt x="0" y="19"/>
                    <a:pt x="0" y="18"/>
                    <a:pt x="0" y="16"/>
                  </a:cubicBezTo>
                  <a:cubicBezTo>
                    <a:pt x="0" y="14"/>
                    <a:pt x="1" y="12"/>
                    <a:pt x="1" y="12"/>
                  </a:cubicBezTo>
                  <a:cubicBezTo>
                    <a:pt x="2" y="11"/>
                    <a:pt x="1" y="10"/>
                    <a:pt x="1" y="8"/>
                  </a:cubicBezTo>
                  <a:cubicBezTo>
                    <a:pt x="1" y="7"/>
                    <a:pt x="2" y="6"/>
                    <a:pt x="3" y="6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4" y="5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0" name="Freeform 19"/>
            <p:cNvSpPr>
              <a:spLocks/>
            </p:cNvSpPr>
            <p:nvPr userDrawn="1"/>
          </p:nvSpPr>
          <p:spPr bwMode="auto">
            <a:xfrm>
              <a:off x="3685" y="289"/>
              <a:ext cx="14" cy="7"/>
            </a:xfrm>
            <a:custGeom>
              <a:avLst/>
              <a:gdLst>
                <a:gd name="T0" fmla="*/ 3 w 6"/>
                <a:gd name="T1" fmla="*/ 1 h 3"/>
                <a:gd name="T2" fmla="*/ 5 w 6"/>
                <a:gd name="T3" fmla="*/ 0 h 3"/>
                <a:gd name="T4" fmla="*/ 6 w 6"/>
                <a:gd name="T5" fmla="*/ 2 h 3"/>
                <a:gd name="T6" fmla="*/ 1 w 6"/>
                <a:gd name="T7" fmla="*/ 3 h 3"/>
                <a:gd name="T8" fmla="*/ 0 w 6"/>
                <a:gd name="T9" fmla="*/ 0 h 3"/>
                <a:gd name="T10" fmla="*/ 3 w 6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3" y="1"/>
                  </a:moveTo>
                  <a:cubicBezTo>
                    <a:pt x="4" y="1"/>
                    <a:pt x="5" y="0"/>
                    <a:pt x="5" y="0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5" y="3"/>
                    <a:pt x="2" y="3"/>
                    <a:pt x="1" y="3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1" y="0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1" name="Freeform 20"/>
            <p:cNvSpPr>
              <a:spLocks/>
            </p:cNvSpPr>
            <p:nvPr userDrawn="1"/>
          </p:nvSpPr>
          <p:spPr bwMode="auto">
            <a:xfrm>
              <a:off x="3597" y="334"/>
              <a:ext cx="12" cy="10"/>
            </a:xfrm>
            <a:custGeom>
              <a:avLst/>
              <a:gdLst>
                <a:gd name="T0" fmla="*/ 4 w 5"/>
                <a:gd name="T1" fmla="*/ 0 h 4"/>
                <a:gd name="T2" fmla="*/ 5 w 5"/>
                <a:gd name="T3" fmla="*/ 1 h 4"/>
                <a:gd name="T4" fmla="*/ 4 w 5"/>
                <a:gd name="T5" fmla="*/ 3 h 4"/>
                <a:gd name="T6" fmla="*/ 1 w 5"/>
                <a:gd name="T7" fmla="*/ 2 h 4"/>
                <a:gd name="T8" fmla="*/ 4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0"/>
                  </a:moveTo>
                  <a:cubicBezTo>
                    <a:pt x="4" y="0"/>
                    <a:pt x="5" y="0"/>
                    <a:pt x="5" y="1"/>
                  </a:cubicBezTo>
                  <a:cubicBezTo>
                    <a:pt x="5" y="1"/>
                    <a:pt x="5" y="4"/>
                    <a:pt x="4" y="3"/>
                  </a:cubicBezTo>
                  <a:cubicBezTo>
                    <a:pt x="3" y="2"/>
                    <a:pt x="1" y="3"/>
                    <a:pt x="1" y="2"/>
                  </a:cubicBezTo>
                  <a:cubicBezTo>
                    <a:pt x="0" y="2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2" name="Freeform 21"/>
            <p:cNvSpPr>
              <a:spLocks/>
            </p:cNvSpPr>
            <p:nvPr userDrawn="1"/>
          </p:nvSpPr>
          <p:spPr bwMode="auto">
            <a:xfrm>
              <a:off x="3597" y="275"/>
              <a:ext cx="29" cy="28"/>
            </a:xfrm>
            <a:custGeom>
              <a:avLst/>
              <a:gdLst>
                <a:gd name="T0" fmla="*/ 2 w 12"/>
                <a:gd name="T1" fmla="*/ 2 h 12"/>
                <a:gd name="T2" fmla="*/ 7 w 12"/>
                <a:gd name="T3" fmla="*/ 0 h 12"/>
                <a:gd name="T4" fmla="*/ 10 w 12"/>
                <a:gd name="T5" fmla="*/ 0 h 12"/>
                <a:gd name="T6" fmla="*/ 12 w 12"/>
                <a:gd name="T7" fmla="*/ 2 h 12"/>
                <a:gd name="T8" fmla="*/ 12 w 12"/>
                <a:gd name="T9" fmla="*/ 5 h 12"/>
                <a:gd name="T10" fmla="*/ 9 w 12"/>
                <a:gd name="T11" fmla="*/ 7 h 12"/>
                <a:gd name="T12" fmla="*/ 5 w 12"/>
                <a:gd name="T13" fmla="*/ 11 h 12"/>
                <a:gd name="T14" fmla="*/ 2 w 12"/>
                <a:gd name="T15" fmla="*/ 9 h 12"/>
                <a:gd name="T16" fmla="*/ 0 w 12"/>
                <a:gd name="T17" fmla="*/ 8 h 12"/>
                <a:gd name="T18" fmla="*/ 7 w 12"/>
                <a:gd name="T19" fmla="*/ 5 h 12"/>
                <a:gd name="T20" fmla="*/ 6 w 12"/>
                <a:gd name="T21" fmla="*/ 3 h 12"/>
                <a:gd name="T22" fmla="*/ 2 w 12"/>
                <a:gd name="T2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2">
                  <a:moveTo>
                    <a:pt x="2" y="2"/>
                  </a:moveTo>
                  <a:cubicBezTo>
                    <a:pt x="2" y="2"/>
                    <a:pt x="7" y="0"/>
                    <a:pt x="7" y="0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1" y="0"/>
                    <a:pt x="12" y="1"/>
                    <a:pt x="12" y="2"/>
                  </a:cubicBezTo>
                  <a:cubicBezTo>
                    <a:pt x="12" y="3"/>
                    <a:pt x="12" y="4"/>
                    <a:pt x="12" y="5"/>
                  </a:cubicBezTo>
                  <a:cubicBezTo>
                    <a:pt x="11" y="6"/>
                    <a:pt x="10" y="7"/>
                    <a:pt x="9" y="7"/>
                  </a:cubicBezTo>
                  <a:cubicBezTo>
                    <a:pt x="8" y="8"/>
                    <a:pt x="5" y="11"/>
                    <a:pt x="5" y="11"/>
                  </a:cubicBezTo>
                  <a:cubicBezTo>
                    <a:pt x="3" y="12"/>
                    <a:pt x="3" y="9"/>
                    <a:pt x="2" y="9"/>
                  </a:cubicBezTo>
                  <a:cubicBezTo>
                    <a:pt x="2" y="8"/>
                    <a:pt x="0" y="9"/>
                    <a:pt x="0" y="8"/>
                  </a:cubicBezTo>
                  <a:cubicBezTo>
                    <a:pt x="0" y="8"/>
                    <a:pt x="7" y="6"/>
                    <a:pt x="7" y="5"/>
                  </a:cubicBezTo>
                  <a:cubicBezTo>
                    <a:pt x="7" y="4"/>
                    <a:pt x="7" y="3"/>
                    <a:pt x="6" y="3"/>
                  </a:cubicBezTo>
                  <a:cubicBezTo>
                    <a:pt x="5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3" name="Freeform 22"/>
            <p:cNvSpPr>
              <a:spLocks/>
            </p:cNvSpPr>
            <p:nvPr userDrawn="1"/>
          </p:nvSpPr>
          <p:spPr bwMode="auto">
            <a:xfrm>
              <a:off x="3630" y="258"/>
              <a:ext cx="17" cy="7"/>
            </a:xfrm>
            <a:custGeom>
              <a:avLst/>
              <a:gdLst>
                <a:gd name="T0" fmla="*/ 0 w 7"/>
                <a:gd name="T1" fmla="*/ 2 h 3"/>
                <a:gd name="T2" fmla="*/ 3 w 7"/>
                <a:gd name="T3" fmla="*/ 1 h 3"/>
                <a:gd name="T4" fmla="*/ 7 w 7"/>
                <a:gd name="T5" fmla="*/ 0 h 3"/>
                <a:gd name="T6" fmla="*/ 5 w 7"/>
                <a:gd name="T7" fmla="*/ 2 h 3"/>
                <a:gd name="T8" fmla="*/ 2 w 7"/>
                <a:gd name="T9" fmla="*/ 3 h 3"/>
                <a:gd name="T10" fmla="*/ 0 w 7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">
                  <a:moveTo>
                    <a:pt x="0" y="2"/>
                  </a:moveTo>
                  <a:cubicBezTo>
                    <a:pt x="0" y="2"/>
                    <a:pt x="3" y="1"/>
                    <a:pt x="3" y="1"/>
                  </a:cubicBezTo>
                  <a:cubicBezTo>
                    <a:pt x="4" y="1"/>
                    <a:pt x="7" y="0"/>
                    <a:pt x="7" y="0"/>
                  </a:cubicBezTo>
                  <a:cubicBezTo>
                    <a:pt x="7" y="0"/>
                    <a:pt x="6" y="1"/>
                    <a:pt x="5" y="2"/>
                  </a:cubicBezTo>
                  <a:cubicBezTo>
                    <a:pt x="4" y="2"/>
                    <a:pt x="2" y="3"/>
                    <a:pt x="2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" name="Freeform 23"/>
            <p:cNvSpPr>
              <a:spLocks/>
            </p:cNvSpPr>
            <p:nvPr userDrawn="1"/>
          </p:nvSpPr>
          <p:spPr bwMode="auto">
            <a:xfrm>
              <a:off x="3699" y="317"/>
              <a:ext cx="12" cy="15"/>
            </a:xfrm>
            <a:custGeom>
              <a:avLst/>
              <a:gdLst>
                <a:gd name="T0" fmla="*/ 4 w 5"/>
                <a:gd name="T1" fmla="*/ 3 h 6"/>
                <a:gd name="T2" fmla="*/ 4 w 5"/>
                <a:gd name="T3" fmla="*/ 1 h 6"/>
                <a:gd name="T4" fmla="*/ 1 w 5"/>
                <a:gd name="T5" fmla="*/ 2 h 6"/>
                <a:gd name="T6" fmla="*/ 1 w 5"/>
                <a:gd name="T7" fmla="*/ 5 h 6"/>
                <a:gd name="T8" fmla="*/ 4 w 5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4" y="3"/>
                  </a:moveTo>
                  <a:cubicBezTo>
                    <a:pt x="4" y="2"/>
                    <a:pt x="5" y="2"/>
                    <a:pt x="4" y="1"/>
                  </a:cubicBezTo>
                  <a:cubicBezTo>
                    <a:pt x="3" y="0"/>
                    <a:pt x="1" y="1"/>
                    <a:pt x="1" y="2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2" y="6"/>
                    <a:pt x="3" y="4"/>
                    <a:pt x="4" y="3"/>
                  </a:cubicBez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5" name="Freeform 24"/>
            <p:cNvSpPr>
              <a:spLocks/>
            </p:cNvSpPr>
            <p:nvPr userDrawn="1"/>
          </p:nvSpPr>
          <p:spPr bwMode="auto">
            <a:xfrm>
              <a:off x="3673" y="267"/>
              <a:ext cx="364" cy="343"/>
            </a:xfrm>
            <a:custGeom>
              <a:avLst/>
              <a:gdLst>
                <a:gd name="T0" fmla="*/ 77 w 154"/>
                <a:gd name="T1" fmla="*/ 79 h 144"/>
                <a:gd name="T2" fmla="*/ 68 w 154"/>
                <a:gd name="T3" fmla="*/ 78 h 144"/>
                <a:gd name="T4" fmla="*/ 58 w 154"/>
                <a:gd name="T5" fmla="*/ 62 h 144"/>
                <a:gd name="T6" fmla="*/ 61 w 154"/>
                <a:gd name="T7" fmla="*/ 62 h 144"/>
                <a:gd name="T8" fmla="*/ 70 w 154"/>
                <a:gd name="T9" fmla="*/ 78 h 144"/>
                <a:gd name="T10" fmla="*/ 83 w 154"/>
                <a:gd name="T11" fmla="*/ 67 h 144"/>
                <a:gd name="T12" fmla="*/ 80 w 154"/>
                <a:gd name="T13" fmla="*/ 59 h 144"/>
                <a:gd name="T14" fmla="*/ 70 w 154"/>
                <a:gd name="T15" fmla="*/ 54 h 144"/>
                <a:gd name="T16" fmla="*/ 79 w 154"/>
                <a:gd name="T17" fmla="*/ 58 h 144"/>
                <a:gd name="T18" fmla="*/ 91 w 154"/>
                <a:gd name="T19" fmla="*/ 60 h 144"/>
                <a:gd name="T20" fmla="*/ 100 w 154"/>
                <a:gd name="T21" fmla="*/ 66 h 144"/>
                <a:gd name="T22" fmla="*/ 108 w 154"/>
                <a:gd name="T23" fmla="*/ 84 h 144"/>
                <a:gd name="T24" fmla="*/ 114 w 154"/>
                <a:gd name="T25" fmla="*/ 68 h 144"/>
                <a:gd name="T26" fmla="*/ 121 w 154"/>
                <a:gd name="T27" fmla="*/ 66 h 144"/>
                <a:gd name="T28" fmla="*/ 128 w 154"/>
                <a:gd name="T29" fmla="*/ 72 h 144"/>
                <a:gd name="T30" fmla="*/ 137 w 154"/>
                <a:gd name="T31" fmla="*/ 88 h 144"/>
                <a:gd name="T32" fmla="*/ 135 w 154"/>
                <a:gd name="T33" fmla="*/ 79 h 144"/>
                <a:gd name="T34" fmla="*/ 138 w 154"/>
                <a:gd name="T35" fmla="*/ 71 h 144"/>
                <a:gd name="T36" fmla="*/ 148 w 154"/>
                <a:gd name="T37" fmla="*/ 58 h 144"/>
                <a:gd name="T38" fmla="*/ 140 w 154"/>
                <a:gd name="T39" fmla="*/ 47 h 144"/>
                <a:gd name="T40" fmla="*/ 148 w 154"/>
                <a:gd name="T41" fmla="*/ 48 h 144"/>
                <a:gd name="T42" fmla="*/ 146 w 154"/>
                <a:gd name="T43" fmla="*/ 37 h 144"/>
                <a:gd name="T44" fmla="*/ 128 w 154"/>
                <a:gd name="T45" fmla="*/ 17 h 144"/>
                <a:gd name="T46" fmla="*/ 154 w 154"/>
                <a:gd name="T47" fmla="*/ 26 h 144"/>
                <a:gd name="T48" fmla="*/ 140 w 154"/>
                <a:gd name="T49" fmla="*/ 12 h 144"/>
                <a:gd name="T50" fmla="*/ 72 w 154"/>
                <a:gd name="T51" fmla="*/ 0 h 144"/>
                <a:gd name="T52" fmla="*/ 41 w 154"/>
                <a:gd name="T53" fmla="*/ 7 h 144"/>
                <a:gd name="T54" fmla="*/ 26 w 154"/>
                <a:gd name="T55" fmla="*/ 12 h 144"/>
                <a:gd name="T56" fmla="*/ 27 w 154"/>
                <a:gd name="T57" fmla="*/ 17 h 144"/>
                <a:gd name="T58" fmla="*/ 34 w 154"/>
                <a:gd name="T59" fmla="*/ 17 h 144"/>
                <a:gd name="T60" fmla="*/ 36 w 154"/>
                <a:gd name="T61" fmla="*/ 10 h 144"/>
                <a:gd name="T62" fmla="*/ 38 w 154"/>
                <a:gd name="T63" fmla="*/ 17 h 144"/>
                <a:gd name="T64" fmla="*/ 28 w 154"/>
                <a:gd name="T65" fmla="*/ 22 h 144"/>
                <a:gd name="T66" fmla="*/ 27 w 154"/>
                <a:gd name="T67" fmla="*/ 23 h 144"/>
                <a:gd name="T68" fmla="*/ 18 w 154"/>
                <a:gd name="T69" fmla="*/ 29 h 144"/>
                <a:gd name="T70" fmla="*/ 18 w 154"/>
                <a:gd name="T71" fmla="*/ 32 h 144"/>
                <a:gd name="T72" fmla="*/ 11 w 154"/>
                <a:gd name="T73" fmla="*/ 36 h 144"/>
                <a:gd name="T74" fmla="*/ 11 w 154"/>
                <a:gd name="T75" fmla="*/ 44 h 144"/>
                <a:gd name="T76" fmla="*/ 18 w 154"/>
                <a:gd name="T77" fmla="*/ 44 h 144"/>
                <a:gd name="T78" fmla="*/ 28 w 154"/>
                <a:gd name="T79" fmla="*/ 35 h 144"/>
                <a:gd name="T80" fmla="*/ 32 w 154"/>
                <a:gd name="T81" fmla="*/ 43 h 144"/>
                <a:gd name="T82" fmla="*/ 33 w 154"/>
                <a:gd name="T83" fmla="*/ 37 h 144"/>
                <a:gd name="T84" fmla="*/ 41 w 154"/>
                <a:gd name="T85" fmla="*/ 44 h 144"/>
                <a:gd name="T86" fmla="*/ 42 w 154"/>
                <a:gd name="T87" fmla="*/ 39 h 144"/>
                <a:gd name="T88" fmla="*/ 48 w 154"/>
                <a:gd name="T89" fmla="*/ 32 h 144"/>
                <a:gd name="T90" fmla="*/ 57 w 154"/>
                <a:gd name="T91" fmla="*/ 39 h 144"/>
                <a:gd name="T92" fmla="*/ 47 w 154"/>
                <a:gd name="T93" fmla="*/ 44 h 144"/>
                <a:gd name="T94" fmla="*/ 54 w 154"/>
                <a:gd name="T95" fmla="*/ 52 h 144"/>
                <a:gd name="T96" fmla="*/ 40 w 154"/>
                <a:gd name="T97" fmla="*/ 53 h 144"/>
                <a:gd name="T98" fmla="*/ 30 w 154"/>
                <a:gd name="T99" fmla="*/ 45 h 144"/>
                <a:gd name="T100" fmla="*/ 15 w 154"/>
                <a:gd name="T101" fmla="*/ 47 h 144"/>
                <a:gd name="T102" fmla="*/ 10 w 154"/>
                <a:gd name="T103" fmla="*/ 53 h 144"/>
                <a:gd name="T104" fmla="*/ 2 w 154"/>
                <a:gd name="T105" fmla="*/ 68 h 144"/>
                <a:gd name="T106" fmla="*/ 4 w 154"/>
                <a:gd name="T107" fmla="*/ 81 h 144"/>
                <a:gd name="T108" fmla="*/ 21 w 154"/>
                <a:gd name="T109" fmla="*/ 87 h 144"/>
                <a:gd name="T110" fmla="*/ 30 w 154"/>
                <a:gd name="T111" fmla="*/ 96 h 144"/>
                <a:gd name="T112" fmla="*/ 34 w 154"/>
                <a:gd name="T113" fmla="*/ 115 h 144"/>
                <a:gd name="T114" fmla="*/ 37 w 154"/>
                <a:gd name="T115" fmla="*/ 136 h 144"/>
                <a:gd name="T116" fmla="*/ 50 w 154"/>
                <a:gd name="T117" fmla="*/ 141 h 144"/>
                <a:gd name="T118" fmla="*/ 58 w 154"/>
                <a:gd name="T119" fmla="*/ 124 h 144"/>
                <a:gd name="T120" fmla="*/ 64 w 154"/>
                <a:gd name="T121" fmla="*/ 10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4" h="144">
                  <a:moveTo>
                    <a:pt x="65" y="102"/>
                  </a:moveTo>
                  <a:cubicBezTo>
                    <a:pt x="66" y="99"/>
                    <a:pt x="72" y="92"/>
                    <a:pt x="74" y="90"/>
                  </a:cubicBezTo>
                  <a:cubicBezTo>
                    <a:pt x="75" y="88"/>
                    <a:pt x="77" y="83"/>
                    <a:pt x="77" y="82"/>
                  </a:cubicBezTo>
                  <a:cubicBezTo>
                    <a:pt x="78" y="80"/>
                    <a:pt x="78" y="79"/>
                    <a:pt x="77" y="79"/>
                  </a:cubicBezTo>
                  <a:cubicBezTo>
                    <a:pt x="77" y="79"/>
                    <a:pt x="75" y="79"/>
                    <a:pt x="73" y="80"/>
                  </a:cubicBezTo>
                  <a:cubicBezTo>
                    <a:pt x="71" y="81"/>
                    <a:pt x="71" y="81"/>
                    <a:pt x="69" y="81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9"/>
                    <a:pt x="69" y="78"/>
                    <a:pt x="68" y="78"/>
                  </a:cubicBezTo>
                  <a:cubicBezTo>
                    <a:pt x="67" y="77"/>
                    <a:pt x="64" y="74"/>
                    <a:pt x="63" y="72"/>
                  </a:cubicBezTo>
                  <a:cubicBezTo>
                    <a:pt x="63" y="71"/>
                    <a:pt x="62" y="70"/>
                    <a:pt x="61" y="69"/>
                  </a:cubicBezTo>
                  <a:cubicBezTo>
                    <a:pt x="60" y="67"/>
                    <a:pt x="61" y="66"/>
                    <a:pt x="60" y="66"/>
                  </a:cubicBezTo>
                  <a:cubicBezTo>
                    <a:pt x="59" y="63"/>
                    <a:pt x="59" y="63"/>
                    <a:pt x="58" y="62"/>
                  </a:cubicBezTo>
                  <a:cubicBezTo>
                    <a:pt x="57" y="61"/>
                    <a:pt x="56" y="59"/>
                    <a:pt x="56" y="58"/>
                  </a:cubicBezTo>
                  <a:cubicBezTo>
                    <a:pt x="55" y="57"/>
                    <a:pt x="55" y="57"/>
                    <a:pt x="55" y="56"/>
                  </a:cubicBezTo>
                  <a:cubicBezTo>
                    <a:pt x="54" y="55"/>
                    <a:pt x="56" y="55"/>
                    <a:pt x="57" y="55"/>
                  </a:cubicBezTo>
                  <a:cubicBezTo>
                    <a:pt x="57" y="56"/>
                    <a:pt x="60" y="61"/>
                    <a:pt x="61" y="62"/>
                  </a:cubicBezTo>
                  <a:cubicBezTo>
                    <a:pt x="62" y="63"/>
                    <a:pt x="62" y="65"/>
                    <a:pt x="63" y="66"/>
                  </a:cubicBezTo>
                  <a:cubicBezTo>
                    <a:pt x="64" y="67"/>
                    <a:pt x="66" y="70"/>
                    <a:pt x="66" y="70"/>
                  </a:cubicBezTo>
                  <a:cubicBezTo>
                    <a:pt x="67" y="72"/>
                    <a:pt x="68" y="74"/>
                    <a:pt x="68" y="75"/>
                  </a:cubicBezTo>
                  <a:cubicBezTo>
                    <a:pt x="68" y="76"/>
                    <a:pt x="69" y="78"/>
                    <a:pt x="70" y="78"/>
                  </a:cubicBezTo>
                  <a:cubicBezTo>
                    <a:pt x="71" y="77"/>
                    <a:pt x="75" y="75"/>
                    <a:pt x="76" y="75"/>
                  </a:cubicBezTo>
                  <a:cubicBezTo>
                    <a:pt x="77" y="74"/>
                    <a:pt x="78" y="72"/>
                    <a:pt x="78" y="72"/>
                  </a:cubicBezTo>
                  <a:cubicBezTo>
                    <a:pt x="80" y="71"/>
                    <a:pt x="82" y="70"/>
                    <a:pt x="83" y="69"/>
                  </a:cubicBezTo>
                  <a:cubicBezTo>
                    <a:pt x="83" y="69"/>
                    <a:pt x="83" y="68"/>
                    <a:pt x="83" y="67"/>
                  </a:cubicBezTo>
                  <a:cubicBezTo>
                    <a:pt x="83" y="67"/>
                    <a:pt x="85" y="65"/>
                    <a:pt x="85" y="65"/>
                  </a:cubicBezTo>
                  <a:cubicBezTo>
                    <a:pt x="85" y="64"/>
                    <a:pt x="84" y="63"/>
                    <a:pt x="83" y="63"/>
                  </a:cubicBezTo>
                  <a:cubicBezTo>
                    <a:pt x="82" y="63"/>
                    <a:pt x="81" y="62"/>
                    <a:pt x="80" y="61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0" y="59"/>
                    <a:pt x="79" y="60"/>
                    <a:pt x="79" y="61"/>
                  </a:cubicBezTo>
                  <a:cubicBezTo>
                    <a:pt x="78" y="61"/>
                    <a:pt x="78" y="62"/>
                    <a:pt x="77" y="62"/>
                  </a:cubicBezTo>
                  <a:cubicBezTo>
                    <a:pt x="75" y="62"/>
                    <a:pt x="75" y="61"/>
                    <a:pt x="75" y="60"/>
                  </a:cubicBezTo>
                  <a:cubicBezTo>
                    <a:pt x="74" y="60"/>
                    <a:pt x="70" y="55"/>
                    <a:pt x="70" y="54"/>
                  </a:cubicBezTo>
                  <a:cubicBezTo>
                    <a:pt x="70" y="54"/>
                    <a:pt x="70" y="54"/>
                    <a:pt x="71" y="53"/>
                  </a:cubicBezTo>
                  <a:cubicBezTo>
                    <a:pt x="71" y="53"/>
                    <a:pt x="72" y="54"/>
                    <a:pt x="73" y="55"/>
                  </a:cubicBezTo>
                  <a:cubicBezTo>
                    <a:pt x="73" y="55"/>
                    <a:pt x="76" y="58"/>
                    <a:pt x="77" y="58"/>
                  </a:cubicBezTo>
                  <a:cubicBezTo>
                    <a:pt x="78" y="58"/>
                    <a:pt x="79" y="58"/>
                    <a:pt x="79" y="58"/>
                  </a:cubicBezTo>
                  <a:cubicBezTo>
                    <a:pt x="80" y="58"/>
                    <a:pt x="81" y="58"/>
                    <a:pt x="81" y="58"/>
                  </a:cubicBezTo>
                  <a:cubicBezTo>
                    <a:pt x="81" y="59"/>
                    <a:pt x="81" y="60"/>
                    <a:pt x="83" y="60"/>
                  </a:cubicBezTo>
                  <a:cubicBezTo>
                    <a:pt x="84" y="60"/>
                    <a:pt x="86" y="60"/>
                    <a:pt x="87" y="60"/>
                  </a:cubicBezTo>
                  <a:cubicBezTo>
                    <a:pt x="88" y="60"/>
                    <a:pt x="90" y="60"/>
                    <a:pt x="91" y="60"/>
                  </a:cubicBezTo>
                  <a:cubicBezTo>
                    <a:pt x="92" y="60"/>
                    <a:pt x="94" y="63"/>
                    <a:pt x="95" y="63"/>
                  </a:cubicBezTo>
                  <a:cubicBezTo>
                    <a:pt x="96" y="65"/>
                    <a:pt x="97" y="67"/>
                    <a:pt x="97" y="66"/>
                  </a:cubicBezTo>
                  <a:cubicBezTo>
                    <a:pt x="98" y="66"/>
                    <a:pt x="98" y="66"/>
                    <a:pt x="98" y="65"/>
                  </a:cubicBezTo>
                  <a:cubicBezTo>
                    <a:pt x="99" y="64"/>
                    <a:pt x="100" y="65"/>
                    <a:pt x="100" y="66"/>
                  </a:cubicBezTo>
                  <a:cubicBezTo>
                    <a:pt x="100" y="67"/>
                    <a:pt x="100" y="69"/>
                    <a:pt x="101" y="71"/>
                  </a:cubicBezTo>
                  <a:cubicBezTo>
                    <a:pt x="101" y="73"/>
                    <a:pt x="104" y="78"/>
                    <a:pt x="105" y="79"/>
                  </a:cubicBezTo>
                  <a:cubicBezTo>
                    <a:pt x="105" y="80"/>
                    <a:pt x="106" y="82"/>
                    <a:pt x="106" y="83"/>
                  </a:cubicBezTo>
                  <a:cubicBezTo>
                    <a:pt x="107" y="84"/>
                    <a:pt x="107" y="84"/>
                    <a:pt x="108" y="84"/>
                  </a:cubicBezTo>
                  <a:cubicBezTo>
                    <a:pt x="109" y="84"/>
                    <a:pt x="109" y="83"/>
                    <a:pt x="109" y="82"/>
                  </a:cubicBezTo>
                  <a:cubicBezTo>
                    <a:pt x="110" y="81"/>
                    <a:pt x="110" y="79"/>
                    <a:pt x="110" y="78"/>
                  </a:cubicBezTo>
                  <a:cubicBezTo>
                    <a:pt x="110" y="78"/>
                    <a:pt x="109" y="75"/>
                    <a:pt x="110" y="74"/>
                  </a:cubicBezTo>
                  <a:cubicBezTo>
                    <a:pt x="110" y="73"/>
                    <a:pt x="113" y="69"/>
                    <a:pt x="114" y="68"/>
                  </a:cubicBezTo>
                  <a:cubicBezTo>
                    <a:pt x="115" y="67"/>
                    <a:pt x="114" y="66"/>
                    <a:pt x="115" y="65"/>
                  </a:cubicBezTo>
                  <a:cubicBezTo>
                    <a:pt x="116" y="65"/>
                    <a:pt x="116" y="65"/>
                    <a:pt x="117" y="65"/>
                  </a:cubicBezTo>
                  <a:cubicBezTo>
                    <a:pt x="118" y="65"/>
                    <a:pt x="119" y="64"/>
                    <a:pt x="119" y="64"/>
                  </a:cubicBezTo>
                  <a:cubicBezTo>
                    <a:pt x="119" y="64"/>
                    <a:pt x="120" y="66"/>
                    <a:pt x="121" y="66"/>
                  </a:cubicBezTo>
                  <a:cubicBezTo>
                    <a:pt x="121" y="67"/>
                    <a:pt x="122" y="68"/>
                    <a:pt x="123" y="69"/>
                  </a:cubicBezTo>
                  <a:cubicBezTo>
                    <a:pt x="124" y="70"/>
                    <a:pt x="124" y="73"/>
                    <a:pt x="125" y="73"/>
                  </a:cubicBezTo>
                  <a:cubicBezTo>
                    <a:pt x="125" y="73"/>
                    <a:pt x="126" y="73"/>
                    <a:pt x="127" y="72"/>
                  </a:cubicBezTo>
                  <a:cubicBezTo>
                    <a:pt x="127" y="72"/>
                    <a:pt x="127" y="71"/>
                    <a:pt x="128" y="72"/>
                  </a:cubicBezTo>
                  <a:cubicBezTo>
                    <a:pt x="128" y="73"/>
                    <a:pt x="129" y="75"/>
                    <a:pt x="130" y="76"/>
                  </a:cubicBezTo>
                  <a:cubicBezTo>
                    <a:pt x="130" y="77"/>
                    <a:pt x="131" y="83"/>
                    <a:pt x="132" y="85"/>
                  </a:cubicBezTo>
                  <a:cubicBezTo>
                    <a:pt x="132" y="86"/>
                    <a:pt x="136" y="93"/>
                    <a:pt x="137" y="93"/>
                  </a:cubicBezTo>
                  <a:cubicBezTo>
                    <a:pt x="138" y="92"/>
                    <a:pt x="138" y="89"/>
                    <a:pt x="137" y="88"/>
                  </a:cubicBezTo>
                  <a:cubicBezTo>
                    <a:pt x="136" y="87"/>
                    <a:pt x="135" y="86"/>
                    <a:pt x="134" y="86"/>
                  </a:cubicBezTo>
                  <a:cubicBezTo>
                    <a:pt x="134" y="85"/>
                    <a:pt x="133" y="85"/>
                    <a:pt x="132" y="82"/>
                  </a:cubicBezTo>
                  <a:cubicBezTo>
                    <a:pt x="132" y="79"/>
                    <a:pt x="132" y="77"/>
                    <a:pt x="132" y="77"/>
                  </a:cubicBezTo>
                  <a:cubicBezTo>
                    <a:pt x="133" y="77"/>
                    <a:pt x="135" y="79"/>
                    <a:pt x="135" y="79"/>
                  </a:cubicBezTo>
                  <a:cubicBezTo>
                    <a:pt x="136" y="79"/>
                    <a:pt x="138" y="82"/>
                    <a:pt x="139" y="82"/>
                  </a:cubicBezTo>
                  <a:cubicBezTo>
                    <a:pt x="140" y="83"/>
                    <a:pt x="141" y="81"/>
                    <a:pt x="142" y="80"/>
                  </a:cubicBezTo>
                  <a:cubicBezTo>
                    <a:pt x="143" y="79"/>
                    <a:pt x="143" y="78"/>
                    <a:pt x="142" y="76"/>
                  </a:cubicBezTo>
                  <a:cubicBezTo>
                    <a:pt x="141" y="74"/>
                    <a:pt x="139" y="72"/>
                    <a:pt x="138" y="71"/>
                  </a:cubicBezTo>
                  <a:cubicBezTo>
                    <a:pt x="137" y="70"/>
                    <a:pt x="136" y="69"/>
                    <a:pt x="137" y="67"/>
                  </a:cubicBezTo>
                  <a:cubicBezTo>
                    <a:pt x="138" y="65"/>
                    <a:pt x="139" y="66"/>
                    <a:pt x="140" y="66"/>
                  </a:cubicBezTo>
                  <a:cubicBezTo>
                    <a:pt x="141" y="66"/>
                    <a:pt x="145" y="64"/>
                    <a:pt x="146" y="63"/>
                  </a:cubicBezTo>
                  <a:cubicBezTo>
                    <a:pt x="147" y="62"/>
                    <a:pt x="147" y="59"/>
                    <a:pt x="148" y="58"/>
                  </a:cubicBezTo>
                  <a:cubicBezTo>
                    <a:pt x="148" y="58"/>
                    <a:pt x="148" y="55"/>
                    <a:pt x="147" y="55"/>
                  </a:cubicBezTo>
                  <a:cubicBezTo>
                    <a:pt x="147" y="54"/>
                    <a:pt x="147" y="53"/>
                    <a:pt x="146" y="52"/>
                  </a:cubicBezTo>
                  <a:cubicBezTo>
                    <a:pt x="145" y="52"/>
                    <a:pt x="143" y="49"/>
                    <a:pt x="142" y="48"/>
                  </a:cubicBezTo>
                  <a:cubicBezTo>
                    <a:pt x="141" y="48"/>
                    <a:pt x="140" y="48"/>
                    <a:pt x="140" y="47"/>
                  </a:cubicBezTo>
                  <a:cubicBezTo>
                    <a:pt x="140" y="47"/>
                    <a:pt x="135" y="40"/>
                    <a:pt x="136" y="40"/>
                  </a:cubicBezTo>
                  <a:cubicBezTo>
                    <a:pt x="137" y="39"/>
                    <a:pt x="139" y="40"/>
                    <a:pt x="140" y="40"/>
                  </a:cubicBezTo>
                  <a:cubicBezTo>
                    <a:pt x="141" y="41"/>
                    <a:pt x="145" y="44"/>
                    <a:pt x="145" y="44"/>
                  </a:cubicBezTo>
                  <a:cubicBezTo>
                    <a:pt x="146" y="45"/>
                    <a:pt x="148" y="48"/>
                    <a:pt x="148" y="48"/>
                  </a:cubicBezTo>
                  <a:cubicBezTo>
                    <a:pt x="149" y="48"/>
                    <a:pt x="150" y="47"/>
                    <a:pt x="150" y="47"/>
                  </a:cubicBezTo>
                  <a:cubicBezTo>
                    <a:pt x="150" y="46"/>
                    <a:pt x="150" y="46"/>
                    <a:pt x="148" y="45"/>
                  </a:cubicBezTo>
                  <a:cubicBezTo>
                    <a:pt x="147" y="43"/>
                    <a:pt x="144" y="41"/>
                    <a:pt x="144" y="40"/>
                  </a:cubicBezTo>
                  <a:cubicBezTo>
                    <a:pt x="143" y="39"/>
                    <a:pt x="146" y="38"/>
                    <a:pt x="146" y="37"/>
                  </a:cubicBezTo>
                  <a:cubicBezTo>
                    <a:pt x="146" y="35"/>
                    <a:pt x="143" y="30"/>
                    <a:pt x="139" y="27"/>
                  </a:cubicBezTo>
                  <a:cubicBezTo>
                    <a:pt x="135" y="23"/>
                    <a:pt x="129" y="23"/>
                    <a:pt x="129" y="22"/>
                  </a:cubicBezTo>
                  <a:cubicBezTo>
                    <a:pt x="129" y="22"/>
                    <a:pt x="128" y="19"/>
                    <a:pt x="127" y="18"/>
                  </a:cubicBezTo>
                  <a:cubicBezTo>
                    <a:pt x="126" y="17"/>
                    <a:pt x="127" y="17"/>
                    <a:pt x="128" y="17"/>
                  </a:cubicBezTo>
                  <a:cubicBezTo>
                    <a:pt x="129" y="17"/>
                    <a:pt x="131" y="18"/>
                    <a:pt x="131" y="17"/>
                  </a:cubicBezTo>
                  <a:cubicBezTo>
                    <a:pt x="132" y="17"/>
                    <a:pt x="137" y="16"/>
                    <a:pt x="137" y="16"/>
                  </a:cubicBezTo>
                  <a:cubicBezTo>
                    <a:pt x="137" y="17"/>
                    <a:pt x="143" y="21"/>
                    <a:pt x="144" y="21"/>
                  </a:cubicBezTo>
                  <a:cubicBezTo>
                    <a:pt x="145" y="22"/>
                    <a:pt x="153" y="27"/>
                    <a:pt x="154" y="26"/>
                  </a:cubicBezTo>
                  <a:cubicBezTo>
                    <a:pt x="154" y="26"/>
                    <a:pt x="150" y="21"/>
                    <a:pt x="149" y="21"/>
                  </a:cubicBezTo>
                  <a:cubicBezTo>
                    <a:pt x="149" y="20"/>
                    <a:pt x="145" y="19"/>
                    <a:pt x="144" y="18"/>
                  </a:cubicBezTo>
                  <a:cubicBezTo>
                    <a:pt x="143" y="18"/>
                    <a:pt x="143" y="18"/>
                    <a:pt x="142" y="16"/>
                  </a:cubicBezTo>
                  <a:cubicBezTo>
                    <a:pt x="142" y="15"/>
                    <a:pt x="141" y="12"/>
                    <a:pt x="140" y="12"/>
                  </a:cubicBezTo>
                  <a:cubicBezTo>
                    <a:pt x="140" y="11"/>
                    <a:pt x="137" y="10"/>
                    <a:pt x="132" y="9"/>
                  </a:cubicBezTo>
                  <a:cubicBezTo>
                    <a:pt x="127" y="7"/>
                    <a:pt x="121" y="6"/>
                    <a:pt x="117" y="6"/>
                  </a:cubicBezTo>
                  <a:cubicBezTo>
                    <a:pt x="113" y="6"/>
                    <a:pt x="100" y="4"/>
                    <a:pt x="99" y="4"/>
                  </a:cubicBezTo>
                  <a:cubicBezTo>
                    <a:pt x="95" y="4"/>
                    <a:pt x="80" y="1"/>
                    <a:pt x="72" y="0"/>
                  </a:cubicBezTo>
                  <a:cubicBezTo>
                    <a:pt x="69" y="0"/>
                    <a:pt x="63" y="4"/>
                    <a:pt x="63" y="4"/>
                  </a:cubicBezTo>
                  <a:cubicBezTo>
                    <a:pt x="62" y="6"/>
                    <a:pt x="57" y="6"/>
                    <a:pt x="53" y="7"/>
                  </a:cubicBezTo>
                  <a:cubicBezTo>
                    <a:pt x="50" y="7"/>
                    <a:pt x="47" y="11"/>
                    <a:pt x="45" y="11"/>
                  </a:cubicBezTo>
                  <a:cubicBezTo>
                    <a:pt x="44" y="12"/>
                    <a:pt x="44" y="10"/>
                    <a:pt x="41" y="7"/>
                  </a:cubicBezTo>
                  <a:cubicBezTo>
                    <a:pt x="39" y="5"/>
                    <a:pt x="36" y="5"/>
                    <a:pt x="33" y="5"/>
                  </a:cubicBezTo>
                  <a:cubicBezTo>
                    <a:pt x="33" y="6"/>
                    <a:pt x="31" y="6"/>
                    <a:pt x="30" y="7"/>
                  </a:cubicBezTo>
                  <a:cubicBezTo>
                    <a:pt x="30" y="8"/>
                    <a:pt x="29" y="9"/>
                    <a:pt x="28" y="11"/>
                  </a:cubicBezTo>
                  <a:cubicBezTo>
                    <a:pt x="27" y="11"/>
                    <a:pt x="27" y="12"/>
                    <a:pt x="26" y="12"/>
                  </a:cubicBezTo>
                  <a:cubicBezTo>
                    <a:pt x="26" y="13"/>
                    <a:pt x="24" y="14"/>
                    <a:pt x="24" y="14"/>
                  </a:cubicBezTo>
                  <a:cubicBezTo>
                    <a:pt x="24" y="15"/>
                    <a:pt x="24" y="17"/>
                    <a:pt x="24" y="18"/>
                  </a:cubicBezTo>
                  <a:cubicBezTo>
                    <a:pt x="24" y="18"/>
                    <a:pt x="25" y="18"/>
                    <a:pt x="26" y="18"/>
                  </a:cubicBezTo>
                  <a:cubicBezTo>
                    <a:pt x="26" y="18"/>
                    <a:pt x="26" y="18"/>
                    <a:pt x="27" y="17"/>
                  </a:cubicBezTo>
                  <a:cubicBezTo>
                    <a:pt x="27" y="17"/>
                    <a:pt x="28" y="17"/>
                    <a:pt x="28" y="18"/>
                  </a:cubicBezTo>
                  <a:cubicBezTo>
                    <a:pt x="29" y="18"/>
                    <a:pt x="30" y="21"/>
                    <a:pt x="31" y="21"/>
                  </a:cubicBezTo>
                  <a:cubicBezTo>
                    <a:pt x="31" y="21"/>
                    <a:pt x="32" y="20"/>
                    <a:pt x="33" y="19"/>
                  </a:cubicBezTo>
                  <a:cubicBezTo>
                    <a:pt x="33" y="18"/>
                    <a:pt x="33" y="17"/>
                    <a:pt x="34" y="17"/>
                  </a:cubicBezTo>
                  <a:cubicBezTo>
                    <a:pt x="34" y="16"/>
                    <a:pt x="33" y="16"/>
                    <a:pt x="33" y="15"/>
                  </a:cubicBezTo>
                  <a:cubicBezTo>
                    <a:pt x="32" y="15"/>
                    <a:pt x="32" y="14"/>
                    <a:pt x="33" y="12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0"/>
                    <a:pt x="35" y="10"/>
                    <a:pt x="36" y="10"/>
                  </a:cubicBezTo>
                  <a:cubicBezTo>
                    <a:pt x="37" y="10"/>
                    <a:pt x="36" y="11"/>
                    <a:pt x="36" y="11"/>
                  </a:cubicBezTo>
                  <a:cubicBezTo>
                    <a:pt x="36" y="11"/>
                    <a:pt x="36" y="12"/>
                    <a:pt x="35" y="13"/>
                  </a:cubicBezTo>
                  <a:cubicBezTo>
                    <a:pt x="35" y="13"/>
                    <a:pt x="35" y="17"/>
                    <a:pt x="36" y="17"/>
                  </a:cubicBezTo>
                  <a:cubicBezTo>
                    <a:pt x="38" y="17"/>
                    <a:pt x="38" y="16"/>
                    <a:pt x="38" y="17"/>
                  </a:cubicBezTo>
                  <a:cubicBezTo>
                    <a:pt x="38" y="18"/>
                    <a:pt x="37" y="19"/>
                    <a:pt x="37" y="20"/>
                  </a:cubicBezTo>
                  <a:cubicBezTo>
                    <a:pt x="36" y="20"/>
                    <a:pt x="37" y="22"/>
                    <a:pt x="36" y="22"/>
                  </a:cubicBezTo>
                  <a:cubicBezTo>
                    <a:pt x="36" y="23"/>
                    <a:pt x="33" y="23"/>
                    <a:pt x="32" y="23"/>
                  </a:cubicBezTo>
                  <a:cubicBezTo>
                    <a:pt x="31" y="23"/>
                    <a:pt x="28" y="23"/>
                    <a:pt x="28" y="22"/>
                  </a:cubicBezTo>
                  <a:cubicBezTo>
                    <a:pt x="28" y="21"/>
                    <a:pt x="28" y="21"/>
                    <a:pt x="28" y="20"/>
                  </a:cubicBezTo>
                  <a:cubicBezTo>
                    <a:pt x="28" y="20"/>
                    <a:pt x="26" y="20"/>
                    <a:pt x="26" y="21"/>
                  </a:cubicBezTo>
                  <a:cubicBezTo>
                    <a:pt x="26" y="21"/>
                    <a:pt x="27" y="22"/>
                    <a:pt x="27" y="2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4"/>
                    <a:pt x="26" y="24"/>
                    <a:pt x="25" y="24"/>
                  </a:cubicBezTo>
                  <a:cubicBezTo>
                    <a:pt x="25" y="24"/>
                    <a:pt x="24" y="24"/>
                    <a:pt x="24" y="25"/>
                  </a:cubicBezTo>
                  <a:cubicBezTo>
                    <a:pt x="23" y="25"/>
                    <a:pt x="21" y="28"/>
                    <a:pt x="21" y="28"/>
                  </a:cubicBezTo>
                  <a:cubicBezTo>
                    <a:pt x="20" y="29"/>
                    <a:pt x="19" y="28"/>
                    <a:pt x="18" y="29"/>
                  </a:cubicBezTo>
                  <a:cubicBezTo>
                    <a:pt x="18" y="29"/>
                    <a:pt x="19" y="30"/>
                    <a:pt x="18" y="30"/>
                  </a:cubicBezTo>
                  <a:cubicBezTo>
                    <a:pt x="17" y="30"/>
                    <a:pt x="16" y="30"/>
                    <a:pt x="16" y="30"/>
                  </a:cubicBezTo>
                  <a:cubicBezTo>
                    <a:pt x="16" y="30"/>
                    <a:pt x="16" y="31"/>
                    <a:pt x="16" y="31"/>
                  </a:cubicBezTo>
                  <a:cubicBezTo>
                    <a:pt x="16" y="31"/>
                    <a:pt x="18" y="31"/>
                    <a:pt x="18" y="32"/>
                  </a:cubicBezTo>
                  <a:cubicBezTo>
                    <a:pt x="18" y="32"/>
                    <a:pt x="19" y="33"/>
                    <a:pt x="19" y="34"/>
                  </a:cubicBezTo>
                  <a:cubicBezTo>
                    <a:pt x="19" y="35"/>
                    <a:pt x="19" y="36"/>
                    <a:pt x="18" y="36"/>
                  </a:cubicBezTo>
                  <a:cubicBezTo>
                    <a:pt x="17" y="36"/>
                    <a:pt x="13" y="36"/>
                    <a:pt x="13" y="36"/>
                  </a:cubicBezTo>
                  <a:cubicBezTo>
                    <a:pt x="12" y="36"/>
                    <a:pt x="11" y="36"/>
                    <a:pt x="11" y="36"/>
                  </a:cubicBezTo>
                  <a:cubicBezTo>
                    <a:pt x="11" y="36"/>
                    <a:pt x="11" y="38"/>
                    <a:pt x="11" y="39"/>
                  </a:cubicBezTo>
                  <a:cubicBezTo>
                    <a:pt x="11" y="40"/>
                    <a:pt x="11" y="41"/>
                    <a:pt x="11" y="41"/>
                  </a:cubicBezTo>
                  <a:cubicBezTo>
                    <a:pt x="11" y="42"/>
                    <a:pt x="11" y="42"/>
                    <a:pt x="11" y="43"/>
                  </a:cubicBezTo>
                  <a:cubicBezTo>
                    <a:pt x="11" y="43"/>
                    <a:pt x="11" y="44"/>
                    <a:pt x="11" y="44"/>
                  </a:cubicBezTo>
                  <a:cubicBezTo>
                    <a:pt x="11" y="44"/>
                    <a:pt x="12" y="44"/>
                    <a:pt x="13" y="44"/>
                  </a:cubicBezTo>
                  <a:cubicBezTo>
                    <a:pt x="14" y="44"/>
                    <a:pt x="14" y="45"/>
                    <a:pt x="14" y="45"/>
                  </a:cubicBezTo>
                  <a:cubicBezTo>
                    <a:pt x="15" y="45"/>
                    <a:pt x="15" y="44"/>
                    <a:pt x="16" y="44"/>
                  </a:cubicBezTo>
                  <a:cubicBezTo>
                    <a:pt x="17" y="44"/>
                    <a:pt x="18" y="45"/>
                    <a:pt x="18" y="44"/>
                  </a:cubicBezTo>
                  <a:cubicBezTo>
                    <a:pt x="19" y="43"/>
                    <a:pt x="19" y="43"/>
                    <a:pt x="20" y="42"/>
                  </a:cubicBezTo>
                  <a:cubicBezTo>
                    <a:pt x="20" y="42"/>
                    <a:pt x="20" y="40"/>
                    <a:pt x="21" y="38"/>
                  </a:cubicBezTo>
                  <a:cubicBezTo>
                    <a:pt x="23" y="37"/>
                    <a:pt x="23" y="36"/>
                    <a:pt x="24" y="36"/>
                  </a:cubicBezTo>
                  <a:cubicBezTo>
                    <a:pt x="27" y="36"/>
                    <a:pt x="26" y="35"/>
                    <a:pt x="28" y="35"/>
                  </a:cubicBezTo>
                  <a:cubicBezTo>
                    <a:pt x="29" y="34"/>
                    <a:pt x="29" y="36"/>
                    <a:pt x="30" y="37"/>
                  </a:cubicBezTo>
                  <a:cubicBezTo>
                    <a:pt x="32" y="38"/>
                    <a:pt x="35" y="40"/>
                    <a:pt x="35" y="41"/>
                  </a:cubicBezTo>
                  <a:cubicBezTo>
                    <a:pt x="35" y="41"/>
                    <a:pt x="35" y="42"/>
                    <a:pt x="35" y="42"/>
                  </a:cubicBezTo>
                  <a:cubicBezTo>
                    <a:pt x="34" y="43"/>
                    <a:pt x="33" y="43"/>
                    <a:pt x="32" y="43"/>
                  </a:cubicBezTo>
                  <a:cubicBezTo>
                    <a:pt x="32" y="43"/>
                    <a:pt x="35" y="44"/>
                    <a:pt x="35" y="44"/>
                  </a:cubicBezTo>
                  <a:cubicBezTo>
                    <a:pt x="35" y="44"/>
                    <a:pt x="37" y="41"/>
                    <a:pt x="37" y="40"/>
                  </a:cubicBezTo>
                  <a:cubicBezTo>
                    <a:pt x="37" y="40"/>
                    <a:pt x="37" y="39"/>
                    <a:pt x="36" y="39"/>
                  </a:cubicBezTo>
                  <a:cubicBezTo>
                    <a:pt x="34" y="38"/>
                    <a:pt x="34" y="38"/>
                    <a:pt x="33" y="37"/>
                  </a:cubicBezTo>
                  <a:cubicBezTo>
                    <a:pt x="33" y="36"/>
                    <a:pt x="30" y="34"/>
                    <a:pt x="31" y="33"/>
                  </a:cubicBezTo>
                  <a:cubicBezTo>
                    <a:pt x="32" y="32"/>
                    <a:pt x="37" y="37"/>
                    <a:pt x="38" y="38"/>
                  </a:cubicBezTo>
                  <a:cubicBezTo>
                    <a:pt x="38" y="39"/>
                    <a:pt x="40" y="41"/>
                    <a:pt x="41" y="42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2" y="44"/>
                    <a:pt x="42" y="44"/>
                    <a:pt x="43" y="44"/>
                  </a:cubicBezTo>
                  <a:cubicBezTo>
                    <a:pt x="43" y="44"/>
                    <a:pt x="44" y="43"/>
                    <a:pt x="43" y="43"/>
                  </a:cubicBezTo>
                  <a:cubicBezTo>
                    <a:pt x="42" y="42"/>
                    <a:pt x="42" y="42"/>
                    <a:pt x="42" y="41"/>
                  </a:cubicBezTo>
                  <a:cubicBezTo>
                    <a:pt x="42" y="40"/>
                    <a:pt x="42" y="40"/>
                    <a:pt x="42" y="39"/>
                  </a:cubicBezTo>
                  <a:cubicBezTo>
                    <a:pt x="43" y="39"/>
                    <a:pt x="44" y="40"/>
                    <a:pt x="45" y="40"/>
                  </a:cubicBezTo>
                  <a:cubicBezTo>
                    <a:pt x="45" y="40"/>
                    <a:pt x="46" y="39"/>
                    <a:pt x="46" y="38"/>
                  </a:cubicBezTo>
                  <a:cubicBezTo>
                    <a:pt x="46" y="38"/>
                    <a:pt x="46" y="36"/>
                    <a:pt x="46" y="35"/>
                  </a:cubicBezTo>
                  <a:cubicBezTo>
                    <a:pt x="46" y="34"/>
                    <a:pt x="47" y="32"/>
                    <a:pt x="48" y="32"/>
                  </a:cubicBezTo>
                  <a:cubicBezTo>
                    <a:pt x="49" y="32"/>
                    <a:pt x="50" y="33"/>
                    <a:pt x="52" y="33"/>
                  </a:cubicBezTo>
                  <a:cubicBezTo>
                    <a:pt x="53" y="34"/>
                    <a:pt x="56" y="35"/>
                    <a:pt x="57" y="36"/>
                  </a:cubicBezTo>
                  <a:cubicBezTo>
                    <a:pt x="58" y="37"/>
                    <a:pt x="60" y="38"/>
                    <a:pt x="60" y="38"/>
                  </a:cubicBezTo>
                  <a:cubicBezTo>
                    <a:pt x="59" y="39"/>
                    <a:pt x="58" y="39"/>
                    <a:pt x="57" y="39"/>
                  </a:cubicBezTo>
                  <a:cubicBezTo>
                    <a:pt x="55" y="39"/>
                    <a:pt x="54" y="38"/>
                    <a:pt x="53" y="38"/>
                  </a:cubicBezTo>
                  <a:cubicBezTo>
                    <a:pt x="52" y="38"/>
                    <a:pt x="50" y="38"/>
                    <a:pt x="50" y="39"/>
                  </a:cubicBezTo>
                  <a:cubicBezTo>
                    <a:pt x="49" y="39"/>
                    <a:pt x="46" y="40"/>
                    <a:pt x="46" y="41"/>
                  </a:cubicBezTo>
                  <a:cubicBezTo>
                    <a:pt x="46" y="41"/>
                    <a:pt x="46" y="43"/>
                    <a:pt x="47" y="44"/>
                  </a:cubicBezTo>
                  <a:cubicBezTo>
                    <a:pt x="47" y="44"/>
                    <a:pt x="50" y="45"/>
                    <a:pt x="51" y="45"/>
                  </a:cubicBezTo>
                  <a:cubicBezTo>
                    <a:pt x="52" y="45"/>
                    <a:pt x="55" y="44"/>
                    <a:pt x="56" y="46"/>
                  </a:cubicBezTo>
                  <a:cubicBezTo>
                    <a:pt x="56" y="47"/>
                    <a:pt x="56" y="49"/>
                    <a:pt x="55" y="50"/>
                  </a:cubicBezTo>
                  <a:cubicBezTo>
                    <a:pt x="55" y="52"/>
                    <a:pt x="56" y="52"/>
                    <a:pt x="54" y="52"/>
                  </a:cubicBezTo>
                  <a:cubicBezTo>
                    <a:pt x="52" y="52"/>
                    <a:pt x="51" y="52"/>
                    <a:pt x="51" y="52"/>
                  </a:cubicBezTo>
                  <a:cubicBezTo>
                    <a:pt x="50" y="53"/>
                    <a:pt x="45" y="51"/>
                    <a:pt x="43" y="50"/>
                  </a:cubicBezTo>
                  <a:cubicBezTo>
                    <a:pt x="42" y="50"/>
                    <a:pt x="40" y="50"/>
                    <a:pt x="41" y="51"/>
                  </a:cubicBezTo>
                  <a:cubicBezTo>
                    <a:pt x="41" y="52"/>
                    <a:pt x="41" y="53"/>
                    <a:pt x="40" y="53"/>
                  </a:cubicBezTo>
                  <a:cubicBezTo>
                    <a:pt x="40" y="53"/>
                    <a:pt x="40" y="53"/>
                    <a:pt x="39" y="53"/>
                  </a:cubicBezTo>
                  <a:cubicBezTo>
                    <a:pt x="38" y="53"/>
                    <a:pt x="35" y="51"/>
                    <a:pt x="34" y="50"/>
                  </a:cubicBezTo>
                  <a:cubicBezTo>
                    <a:pt x="33" y="50"/>
                    <a:pt x="29" y="49"/>
                    <a:pt x="30" y="48"/>
                  </a:cubicBezTo>
                  <a:cubicBezTo>
                    <a:pt x="31" y="47"/>
                    <a:pt x="31" y="45"/>
                    <a:pt x="30" y="45"/>
                  </a:cubicBezTo>
                  <a:cubicBezTo>
                    <a:pt x="29" y="44"/>
                    <a:pt x="28" y="45"/>
                    <a:pt x="28" y="45"/>
                  </a:cubicBezTo>
                  <a:cubicBezTo>
                    <a:pt x="26" y="45"/>
                    <a:pt x="25" y="44"/>
                    <a:pt x="23" y="45"/>
                  </a:cubicBezTo>
                  <a:cubicBezTo>
                    <a:pt x="20" y="46"/>
                    <a:pt x="19" y="46"/>
                    <a:pt x="18" y="47"/>
                  </a:cubicBezTo>
                  <a:cubicBezTo>
                    <a:pt x="17" y="47"/>
                    <a:pt x="16" y="47"/>
                    <a:pt x="15" y="47"/>
                  </a:cubicBezTo>
                  <a:cubicBezTo>
                    <a:pt x="14" y="47"/>
                    <a:pt x="15" y="46"/>
                    <a:pt x="14" y="46"/>
                  </a:cubicBezTo>
                  <a:cubicBezTo>
                    <a:pt x="13" y="46"/>
                    <a:pt x="13" y="48"/>
                    <a:pt x="13" y="48"/>
                  </a:cubicBezTo>
                  <a:cubicBezTo>
                    <a:pt x="12" y="49"/>
                    <a:pt x="12" y="49"/>
                    <a:pt x="11" y="49"/>
                  </a:cubicBezTo>
                  <a:cubicBezTo>
                    <a:pt x="10" y="50"/>
                    <a:pt x="9" y="52"/>
                    <a:pt x="10" y="53"/>
                  </a:cubicBezTo>
                  <a:cubicBezTo>
                    <a:pt x="10" y="54"/>
                    <a:pt x="9" y="55"/>
                    <a:pt x="8" y="55"/>
                  </a:cubicBezTo>
                  <a:cubicBezTo>
                    <a:pt x="7" y="56"/>
                    <a:pt x="6" y="56"/>
                    <a:pt x="6" y="57"/>
                  </a:cubicBezTo>
                  <a:cubicBezTo>
                    <a:pt x="5" y="57"/>
                    <a:pt x="1" y="64"/>
                    <a:pt x="1" y="66"/>
                  </a:cubicBezTo>
                  <a:cubicBezTo>
                    <a:pt x="1" y="66"/>
                    <a:pt x="2" y="67"/>
                    <a:pt x="2" y="68"/>
                  </a:cubicBezTo>
                  <a:cubicBezTo>
                    <a:pt x="2" y="69"/>
                    <a:pt x="3" y="70"/>
                    <a:pt x="2" y="71"/>
                  </a:cubicBezTo>
                  <a:cubicBezTo>
                    <a:pt x="1" y="73"/>
                    <a:pt x="1" y="74"/>
                    <a:pt x="0" y="74"/>
                  </a:cubicBezTo>
                  <a:cubicBezTo>
                    <a:pt x="0" y="75"/>
                    <a:pt x="1" y="77"/>
                    <a:pt x="1" y="78"/>
                  </a:cubicBezTo>
                  <a:cubicBezTo>
                    <a:pt x="2" y="79"/>
                    <a:pt x="3" y="80"/>
                    <a:pt x="4" y="81"/>
                  </a:cubicBezTo>
                  <a:cubicBezTo>
                    <a:pt x="4" y="82"/>
                    <a:pt x="5" y="85"/>
                    <a:pt x="6" y="85"/>
                  </a:cubicBezTo>
                  <a:cubicBezTo>
                    <a:pt x="7" y="87"/>
                    <a:pt x="10" y="89"/>
                    <a:pt x="11" y="89"/>
                  </a:cubicBezTo>
                  <a:cubicBezTo>
                    <a:pt x="11" y="90"/>
                    <a:pt x="14" y="88"/>
                    <a:pt x="16" y="88"/>
                  </a:cubicBezTo>
                  <a:cubicBezTo>
                    <a:pt x="18" y="89"/>
                    <a:pt x="20" y="87"/>
                    <a:pt x="21" y="87"/>
                  </a:cubicBezTo>
                  <a:cubicBezTo>
                    <a:pt x="22" y="87"/>
                    <a:pt x="25" y="86"/>
                    <a:pt x="25" y="87"/>
                  </a:cubicBezTo>
                  <a:cubicBezTo>
                    <a:pt x="26" y="88"/>
                    <a:pt x="25" y="89"/>
                    <a:pt x="27" y="89"/>
                  </a:cubicBezTo>
                  <a:cubicBezTo>
                    <a:pt x="29" y="89"/>
                    <a:pt x="30" y="88"/>
                    <a:pt x="30" y="90"/>
                  </a:cubicBezTo>
                  <a:cubicBezTo>
                    <a:pt x="32" y="92"/>
                    <a:pt x="30" y="95"/>
                    <a:pt x="30" y="96"/>
                  </a:cubicBezTo>
                  <a:cubicBezTo>
                    <a:pt x="30" y="97"/>
                    <a:pt x="30" y="99"/>
                    <a:pt x="31" y="100"/>
                  </a:cubicBezTo>
                  <a:cubicBezTo>
                    <a:pt x="31" y="101"/>
                    <a:pt x="34" y="104"/>
                    <a:pt x="34" y="106"/>
                  </a:cubicBezTo>
                  <a:cubicBezTo>
                    <a:pt x="35" y="108"/>
                    <a:pt x="35" y="110"/>
                    <a:pt x="35" y="111"/>
                  </a:cubicBezTo>
                  <a:cubicBezTo>
                    <a:pt x="35" y="112"/>
                    <a:pt x="34" y="113"/>
                    <a:pt x="34" y="115"/>
                  </a:cubicBezTo>
                  <a:cubicBezTo>
                    <a:pt x="33" y="116"/>
                    <a:pt x="33" y="119"/>
                    <a:pt x="33" y="121"/>
                  </a:cubicBezTo>
                  <a:cubicBezTo>
                    <a:pt x="33" y="122"/>
                    <a:pt x="35" y="126"/>
                    <a:pt x="35" y="127"/>
                  </a:cubicBezTo>
                  <a:cubicBezTo>
                    <a:pt x="35" y="128"/>
                    <a:pt x="36" y="132"/>
                    <a:pt x="36" y="133"/>
                  </a:cubicBezTo>
                  <a:cubicBezTo>
                    <a:pt x="36" y="134"/>
                    <a:pt x="36" y="135"/>
                    <a:pt x="37" y="136"/>
                  </a:cubicBezTo>
                  <a:cubicBezTo>
                    <a:pt x="38" y="137"/>
                    <a:pt x="38" y="139"/>
                    <a:pt x="38" y="140"/>
                  </a:cubicBezTo>
                  <a:cubicBezTo>
                    <a:pt x="39" y="141"/>
                    <a:pt x="38" y="143"/>
                    <a:pt x="39" y="144"/>
                  </a:cubicBezTo>
                  <a:cubicBezTo>
                    <a:pt x="40" y="144"/>
                    <a:pt x="43" y="143"/>
                    <a:pt x="45" y="143"/>
                  </a:cubicBezTo>
                  <a:cubicBezTo>
                    <a:pt x="45" y="143"/>
                    <a:pt x="48" y="143"/>
                    <a:pt x="50" y="141"/>
                  </a:cubicBezTo>
                  <a:cubicBezTo>
                    <a:pt x="51" y="139"/>
                    <a:pt x="53" y="136"/>
                    <a:pt x="54" y="135"/>
                  </a:cubicBezTo>
                  <a:cubicBezTo>
                    <a:pt x="54" y="134"/>
                    <a:pt x="54" y="133"/>
                    <a:pt x="55" y="132"/>
                  </a:cubicBezTo>
                  <a:cubicBezTo>
                    <a:pt x="56" y="131"/>
                    <a:pt x="58" y="130"/>
                    <a:pt x="58" y="128"/>
                  </a:cubicBezTo>
                  <a:cubicBezTo>
                    <a:pt x="58" y="126"/>
                    <a:pt x="58" y="125"/>
                    <a:pt x="58" y="124"/>
                  </a:cubicBezTo>
                  <a:cubicBezTo>
                    <a:pt x="58" y="124"/>
                    <a:pt x="61" y="121"/>
                    <a:pt x="62" y="120"/>
                  </a:cubicBezTo>
                  <a:cubicBezTo>
                    <a:pt x="63" y="120"/>
                    <a:pt x="65" y="118"/>
                    <a:pt x="65" y="117"/>
                  </a:cubicBezTo>
                  <a:cubicBezTo>
                    <a:pt x="65" y="116"/>
                    <a:pt x="65" y="113"/>
                    <a:pt x="65" y="111"/>
                  </a:cubicBezTo>
                  <a:cubicBezTo>
                    <a:pt x="65" y="110"/>
                    <a:pt x="65" y="110"/>
                    <a:pt x="64" y="108"/>
                  </a:cubicBezTo>
                  <a:cubicBezTo>
                    <a:pt x="64" y="106"/>
                    <a:pt x="64" y="104"/>
                    <a:pt x="65" y="102"/>
                  </a:cubicBez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6" name="Freeform 25"/>
            <p:cNvSpPr>
              <a:spLocks/>
            </p:cNvSpPr>
            <p:nvPr userDrawn="1"/>
          </p:nvSpPr>
          <p:spPr bwMode="auto">
            <a:xfrm>
              <a:off x="4030" y="348"/>
              <a:ext cx="12" cy="10"/>
            </a:xfrm>
            <a:custGeom>
              <a:avLst/>
              <a:gdLst>
                <a:gd name="T0" fmla="*/ 1 w 5"/>
                <a:gd name="T1" fmla="*/ 3 h 4"/>
                <a:gd name="T2" fmla="*/ 0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1 w 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3"/>
                  </a:moveTo>
                  <a:cubicBezTo>
                    <a:pt x="0" y="2"/>
                    <a:pt x="0" y="0"/>
                    <a:pt x="0" y="0"/>
                  </a:cubicBezTo>
                  <a:cubicBezTo>
                    <a:pt x="0" y="0"/>
                    <a:pt x="5" y="2"/>
                    <a:pt x="5" y="2"/>
                  </a:cubicBezTo>
                  <a:cubicBezTo>
                    <a:pt x="5" y="3"/>
                    <a:pt x="3" y="4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7" name="Freeform 26"/>
            <p:cNvSpPr>
              <a:spLocks/>
            </p:cNvSpPr>
            <p:nvPr userDrawn="1"/>
          </p:nvSpPr>
          <p:spPr bwMode="auto">
            <a:xfrm>
              <a:off x="4033" y="360"/>
              <a:ext cx="21" cy="26"/>
            </a:xfrm>
            <a:custGeom>
              <a:avLst/>
              <a:gdLst>
                <a:gd name="T0" fmla="*/ 3 w 9"/>
                <a:gd name="T1" fmla="*/ 0 h 11"/>
                <a:gd name="T2" fmla="*/ 7 w 9"/>
                <a:gd name="T3" fmla="*/ 3 h 11"/>
                <a:gd name="T4" fmla="*/ 9 w 9"/>
                <a:gd name="T5" fmla="*/ 7 h 11"/>
                <a:gd name="T6" fmla="*/ 1 w 9"/>
                <a:gd name="T7" fmla="*/ 11 h 11"/>
                <a:gd name="T8" fmla="*/ 1 w 9"/>
                <a:gd name="T9" fmla="*/ 8 h 11"/>
                <a:gd name="T10" fmla="*/ 4 w 9"/>
                <a:gd name="T11" fmla="*/ 5 h 11"/>
                <a:gd name="T12" fmla="*/ 4 w 9"/>
                <a:gd name="T13" fmla="*/ 2 h 11"/>
                <a:gd name="T14" fmla="*/ 3 w 9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1">
                  <a:moveTo>
                    <a:pt x="3" y="0"/>
                  </a:moveTo>
                  <a:cubicBezTo>
                    <a:pt x="4" y="0"/>
                    <a:pt x="6" y="2"/>
                    <a:pt x="7" y="3"/>
                  </a:cubicBezTo>
                  <a:cubicBezTo>
                    <a:pt x="8" y="4"/>
                    <a:pt x="9" y="7"/>
                    <a:pt x="9" y="7"/>
                  </a:cubicBezTo>
                  <a:cubicBezTo>
                    <a:pt x="8" y="8"/>
                    <a:pt x="1" y="11"/>
                    <a:pt x="1" y="11"/>
                  </a:cubicBezTo>
                  <a:cubicBezTo>
                    <a:pt x="0" y="10"/>
                    <a:pt x="1" y="9"/>
                    <a:pt x="1" y="8"/>
                  </a:cubicBezTo>
                  <a:cubicBezTo>
                    <a:pt x="2" y="7"/>
                    <a:pt x="3" y="6"/>
                    <a:pt x="4" y="5"/>
                  </a:cubicBezTo>
                  <a:cubicBezTo>
                    <a:pt x="5" y="4"/>
                    <a:pt x="4" y="3"/>
                    <a:pt x="4" y="2"/>
                  </a:cubicBezTo>
                  <a:cubicBezTo>
                    <a:pt x="3" y="1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8" name="Freeform 27"/>
            <p:cNvSpPr>
              <a:spLocks/>
            </p:cNvSpPr>
            <p:nvPr userDrawn="1"/>
          </p:nvSpPr>
          <p:spPr bwMode="auto">
            <a:xfrm>
              <a:off x="4014" y="472"/>
              <a:ext cx="28" cy="36"/>
            </a:xfrm>
            <a:custGeom>
              <a:avLst/>
              <a:gdLst>
                <a:gd name="T0" fmla="*/ 2 w 12"/>
                <a:gd name="T1" fmla="*/ 7 h 15"/>
                <a:gd name="T2" fmla="*/ 5 w 12"/>
                <a:gd name="T3" fmla="*/ 5 h 15"/>
                <a:gd name="T4" fmla="*/ 7 w 12"/>
                <a:gd name="T5" fmla="*/ 2 h 15"/>
                <a:gd name="T6" fmla="*/ 8 w 12"/>
                <a:gd name="T7" fmla="*/ 0 h 15"/>
                <a:gd name="T8" fmla="*/ 11 w 12"/>
                <a:gd name="T9" fmla="*/ 2 h 15"/>
                <a:gd name="T10" fmla="*/ 10 w 12"/>
                <a:gd name="T11" fmla="*/ 5 h 15"/>
                <a:gd name="T12" fmla="*/ 10 w 12"/>
                <a:gd name="T13" fmla="*/ 7 h 15"/>
                <a:gd name="T14" fmla="*/ 12 w 12"/>
                <a:gd name="T15" fmla="*/ 9 h 15"/>
                <a:gd name="T16" fmla="*/ 10 w 12"/>
                <a:gd name="T17" fmla="*/ 10 h 15"/>
                <a:gd name="T18" fmla="*/ 10 w 12"/>
                <a:gd name="T19" fmla="*/ 10 h 15"/>
                <a:gd name="T20" fmla="*/ 7 w 12"/>
                <a:gd name="T21" fmla="*/ 14 h 15"/>
                <a:gd name="T22" fmla="*/ 2 w 12"/>
                <a:gd name="T23" fmla="*/ 14 h 15"/>
                <a:gd name="T24" fmla="*/ 0 w 12"/>
                <a:gd name="T25" fmla="*/ 9 h 15"/>
                <a:gd name="T26" fmla="*/ 2 w 12"/>
                <a:gd name="T2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5">
                  <a:moveTo>
                    <a:pt x="2" y="7"/>
                  </a:moveTo>
                  <a:cubicBezTo>
                    <a:pt x="2" y="6"/>
                    <a:pt x="4" y="5"/>
                    <a:pt x="5" y="5"/>
                  </a:cubicBezTo>
                  <a:cubicBezTo>
                    <a:pt x="5" y="4"/>
                    <a:pt x="7" y="3"/>
                    <a:pt x="7" y="2"/>
                  </a:cubicBezTo>
                  <a:cubicBezTo>
                    <a:pt x="8" y="2"/>
                    <a:pt x="8" y="0"/>
                    <a:pt x="8" y="0"/>
                  </a:cubicBezTo>
                  <a:cubicBezTo>
                    <a:pt x="9" y="0"/>
                    <a:pt x="11" y="2"/>
                    <a:pt x="11" y="2"/>
                  </a:cubicBezTo>
                  <a:cubicBezTo>
                    <a:pt x="12" y="3"/>
                    <a:pt x="9" y="5"/>
                    <a:pt x="10" y="5"/>
                  </a:cubicBezTo>
                  <a:cubicBezTo>
                    <a:pt x="10" y="6"/>
                    <a:pt x="10" y="7"/>
                    <a:pt x="10" y="7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2" y="10"/>
                    <a:pt x="10" y="9"/>
                    <a:pt x="10" y="10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9" y="11"/>
                    <a:pt x="8" y="14"/>
                    <a:pt x="7" y="14"/>
                  </a:cubicBezTo>
                  <a:cubicBezTo>
                    <a:pt x="6" y="15"/>
                    <a:pt x="3" y="15"/>
                    <a:pt x="2" y="14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0" y="8"/>
                    <a:pt x="2" y="7"/>
                    <a:pt x="2" y="7"/>
                  </a:cubicBez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9" name="Freeform 28"/>
            <p:cNvSpPr>
              <a:spLocks/>
            </p:cNvSpPr>
            <p:nvPr userDrawn="1"/>
          </p:nvSpPr>
          <p:spPr bwMode="auto">
            <a:xfrm>
              <a:off x="3976" y="477"/>
              <a:ext cx="31" cy="38"/>
            </a:xfrm>
            <a:custGeom>
              <a:avLst/>
              <a:gdLst>
                <a:gd name="T0" fmla="*/ 0 w 13"/>
                <a:gd name="T1" fmla="*/ 0 h 16"/>
                <a:gd name="T2" fmla="*/ 3 w 13"/>
                <a:gd name="T3" fmla="*/ 1 h 16"/>
                <a:gd name="T4" fmla="*/ 8 w 13"/>
                <a:gd name="T5" fmla="*/ 6 h 16"/>
                <a:gd name="T6" fmla="*/ 13 w 13"/>
                <a:gd name="T7" fmla="*/ 12 h 16"/>
                <a:gd name="T8" fmla="*/ 11 w 13"/>
                <a:gd name="T9" fmla="*/ 16 h 16"/>
                <a:gd name="T10" fmla="*/ 8 w 13"/>
                <a:gd name="T11" fmla="*/ 13 h 16"/>
                <a:gd name="T12" fmla="*/ 6 w 13"/>
                <a:gd name="T13" fmla="*/ 9 h 16"/>
                <a:gd name="T14" fmla="*/ 3 w 13"/>
                <a:gd name="T15" fmla="*/ 4 h 16"/>
                <a:gd name="T16" fmla="*/ 0 w 13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6">
                  <a:moveTo>
                    <a:pt x="0" y="0"/>
                  </a:moveTo>
                  <a:cubicBezTo>
                    <a:pt x="1" y="0"/>
                    <a:pt x="3" y="0"/>
                    <a:pt x="3" y="1"/>
                  </a:cubicBezTo>
                  <a:cubicBezTo>
                    <a:pt x="4" y="2"/>
                    <a:pt x="7" y="6"/>
                    <a:pt x="8" y="6"/>
                  </a:cubicBezTo>
                  <a:cubicBezTo>
                    <a:pt x="8" y="7"/>
                    <a:pt x="12" y="11"/>
                    <a:pt x="13" y="12"/>
                  </a:cubicBezTo>
                  <a:cubicBezTo>
                    <a:pt x="13" y="12"/>
                    <a:pt x="12" y="15"/>
                    <a:pt x="11" y="16"/>
                  </a:cubicBezTo>
                  <a:cubicBezTo>
                    <a:pt x="10" y="16"/>
                    <a:pt x="9" y="14"/>
                    <a:pt x="8" y="13"/>
                  </a:cubicBezTo>
                  <a:cubicBezTo>
                    <a:pt x="7" y="12"/>
                    <a:pt x="7" y="10"/>
                    <a:pt x="6" y="9"/>
                  </a:cubicBezTo>
                  <a:cubicBezTo>
                    <a:pt x="6" y="8"/>
                    <a:pt x="3" y="4"/>
                    <a:pt x="3" y="4"/>
                  </a:cubicBezTo>
                  <a:cubicBezTo>
                    <a:pt x="2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0" name="Freeform 29"/>
            <p:cNvSpPr>
              <a:spLocks/>
            </p:cNvSpPr>
            <p:nvPr userDrawn="1"/>
          </p:nvSpPr>
          <p:spPr bwMode="auto">
            <a:xfrm>
              <a:off x="4004" y="515"/>
              <a:ext cx="36" cy="12"/>
            </a:xfrm>
            <a:custGeom>
              <a:avLst/>
              <a:gdLst>
                <a:gd name="T0" fmla="*/ 0 w 15"/>
                <a:gd name="T1" fmla="*/ 2 h 5"/>
                <a:gd name="T2" fmla="*/ 1 w 15"/>
                <a:gd name="T3" fmla="*/ 0 h 5"/>
                <a:gd name="T4" fmla="*/ 4 w 15"/>
                <a:gd name="T5" fmla="*/ 2 h 5"/>
                <a:gd name="T6" fmla="*/ 7 w 15"/>
                <a:gd name="T7" fmla="*/ 2 h 5"/>
                <a:gd name="T8" fmla="*/ 10 w 15"/>
                <a:gd name="T9" fmla="*/ 3 h 5"/>
                <a:gd name="T10" fmla="*/ 15 w 15"/>
                <a:gd name="T11" fmla="*/ 3 h 5"/>
                <a:gd name="T12" fmla="*/ 15 w 15"/>
                <a:gd name="T13" fmla="*/ 4 h 5"/>
                <a:gd name="T14" fmla="*/ 9 w 15"/>
                <a:gd name="T15" fmla="*/ 4 h 5"/>
                <a:gd name="T16" fmla="*/ 1 w 15"/>
                <a:gd name="T17" fmla="*/ 2 h 5"/>
                <a:gd name="T18" fmla="*/ 0 w 15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5">
                  <a:moveTo>
                    <a:pt x="0" y="2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4" y="1"/>
                    <a:pt x="4" y="2"/>
                  </a:cubicBezTo>
                  <a:cubicBezTo>
                    <a:pt x="5" y="2"/>
                    <a:pt x="6" y="1"/>
                    <a:pt x="7" y="2"/>
                  </a:cubicBezTo>
                  <a:cubicBezTo>
                    <a:pt x="8" y="2"/>
                    <a:pt x="10" y="3"/>
                    <a:pt x="10" y="3"/>
                  </a:cubicBezTo>
                  <a:cubicBezTo>
                    <a:pt x="11" y="3"/>
                    <a:pt x="15" y="3"/>
                    <a:pt x="15" y="3"/>
                  </a:cubicBezTo>
                  <a:cubicBezTo>
                    <a:pt x="15" y="3"/>
                    <a:pt x="15" y="4"/>
                    <a:pt x="15" y="4"/>
                  </a:cubicBezTo>
                  <a:cubicBezTo>
                    <a:pt x="14" y="5"/>
                    <a:pt x="10" y="4"/>
                    <a:pt x="9" y="4"/>
                  </a:cubicBezTo>
                  <a:cubicBezTo>
                    <a:pt x="7" y="4"/>
                    <a:pt x="3" y="3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1" name="Freeform 30"/>
            <p:cNvSpPr>
              <a:spLocks/>
            </p:cNvSpPr>
            <p:nvPr userDrawn="1"/>
          </p:nvSpPr>
          <p:spPr bwMode="auto">
            <a:xfrm>
              <a:off x="3995" y="532"/>
              <a:ext cx="113" cy="90"/>
            </a:xfrm>
            <a:custGeom>
              <a:avLst/>
              <a:gdLst>
                <a:gd name="T0" fmla="*/ 1 w 48"/>
                <a:gd name="T1" fmla="*/ 33 h 38"/>
                <a:gd name="T2" fmla="*/ 4 w 48"/>
                <a:gd name="T3" fmla="*/ 27 h 38"/>
                <a:gd name="T4" fmla="*/ 5 w 48"/>
                <a:gd name="T5" fmla="*/ 21 h 38"/>
                <a:gd name="T6" fmla="*/ 8 w 48"/>
                <a:gd name="T7" fmla="*/ 16 h 38"/>
                <a:gd name="T8" fmla="*/ 14 w 48"/>
                <a:gd name="T9" fmla="*/ 13 h 38"/>
                <a:gd name="T10" fmla="*/ 19 w 48"/>
                <a:gd name="T11" fmla="*/ 11 h 38"/>
                <a:gd name="T12" fmla="*/ 24 w 48"/>
                <a:gd name="T13" fmla="*/ 6 h 38"/>
                <a:gd name="T14" fmla="*/ 28 w 48"/>
                <a:gd name="T15" fmla="*/ 6 h 38"/>
                <a:gd name="T16" fmla="*/ 31 w 48"/>
                <a:gd name="T17" fmla="*/ 3 h 38"/>
                <a:gd name="T18" fmla="*/ 33 w 48"/>
                <a:gd name="T19" fmla="*/ 1 h 38"/>
                <a:gd name="T20" fmla="*/ 36 w 48"/>
                <a:gd name="T21" fmla="*/ 2 h 38"/>
                <a:gd name="T22" fmla="*/ 37 w 48"/>
                <a:gd name="T23" fmla="*/ 2 h 38"/>
                <a:gd name="T24" fmla="*/ 36 w 48"/>
                <a:gd name="T25" fmla="*/ 5 h 38"/>
                <a:gd name="T26" fmla="*/ 36 w 48"/>
                <a:gd name="T27" fmla="*/ 7 h 38"/>
                <a:gd name="T28" fmla="*/ 39 w 48"/>
                <a:gd name="T29" fmla="*/ 9 h 38"/>
                <a:gd name="T30" fmla="*/ 41 w 48"/>
                <a:gd name="T31" fmla="*/ 8 h 38"/>
                <a:gd name="T32" fmla="*/ 43 w 48"/>
                <a:gd name="T33" fmla="*/ 4 h 38"/>
                <a:gd name="T34" fmla="*/ 44 w 48"/>
                <a:gd name="T35" fmla="*/ 1 h 38"/>
                <a:gd name="T36" fmla="*/ 45 w 48"/>
                <a:gd name="T37" fmla="*/ 1 h 38"/>
                <a:gd name="T38" fmla="*/ 45 w 48"/>
                <a:gd name="T39" fmla="*/ 3 h 38"/>
                <a:gd name="T40" fmla="*/ 46 w 48"/>
                <a:gd name="T41" fmla="*/ 6 h 38"/>
                <a:gd name="T42" fmla="*/ 46 w 48"/>
                <a:gd name="T43" fmla="*/ 8 h 38"/>
                <a:gd name="T44" fmla="*/ 46 w 48"/>
                <a:gd name="T45" fmla="*/ 12 h 38"/>
                <a:gd name="T46" fmla="*/ 47 w 48"/>
                <a:gd name="T47" fmla="*/ 13 h 38"/>
                <a:gd name="T48" fmla="*/ 47 w 48"/>
                <a:gd name="T49" fmla="*/ 16 h 38"/>
                <a:gd name="T50" fmla="*/ 47 w 48"/>
                <a:gd name="T51" fmla="*/ 19 h 38"/>
                <a:gd name="T52" fmla="*/ 47 w 48"/>
                <a:gd name="T53" fmla="*/ 21 h 38"/>
                <a:gd name="T54" fmla="*/ 42 w 48"/>
                <a:gd name="T55" fmla="*/ 28 h 38"/>
                <a:gd name="T56" fmla="*/ 34 w 48"/>
                <a:gd name="T57" fmla="*/ 35 h 38"/>
                <a:gd name="T58" fmla="*/ 30 w 48"/>
                <a:gd name="T59" fmla="*/ 37 h 38"/>
                <a:gd name="T60" fmla="*/ 24 w 48"/>
                <a:gd name="T61" fmla="*/ 38 h 38"/>
                <a:gd name="T62" fmla="*/ 22 w 48"/>
                <a:gd name="T63" fmla="*/ 37 h 38"/>
                <a:gd name="T64" fmla="*/ 24 w 48"/>
                <a:gd name="T65" fmla="*/ 31 h 38"/>
                <a:gd name="T66" fmla="*/ 21 w 48"/>
                <a:gd name="T67" fmla="*/ 33 h 38"/>
                <a:gd name="T68" fmla="*/ 21 w 48"/>
                <a:gd name="T69" fmla="*/ 31 h 38"/>
                <a:gd name="T70" fmla="*/ 20 w 48"/>
                <a:gd name="T71" fmla="*/ 29 h 38"/>
                <a:gd name="T72" fmla="*/ 12 w 48"/>
                <a:gd name="T73" fmla="*/ 31 h 38"/>
                <a:gd name="T74" fmla="*/ 1 w 48"/>
                <a:gd name="T75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" h="38">
                  <a:moveTo>
                    <a:pt x="1" y="33"/>
                  </a:moveTo>
                  <a:cubicBezTo>
                    <a:pt x="0" y="32"/>
                    <a:pt x="3" y="28"/>
                    <a:pt x="4" y="27"/>
                  </a:cubicBezTo>
                  <a:cubicBezTo>
                    <a:pt x="4" y="25"/>
                    <a:pt x="5" y="22"/>
                    <a:pt x="5" y="21"/>
                  </a:cubicBezTo>
                  <a:cubicBezTo>
                    <a:pt x="6" y="19"/>
                    <a:pt x="7" y="17"/>
                    <a:pt x="8" y="16"/>
                  </a:cubicBezTo>
                  <a:cubicBezTo>
                    <a:pt x="9" y="15"/>
                    <a:pt x="12" y="14"/>
                    <a:pt x="14" y="13"/>
                  </a:cubicBezTo>
                  <a:cubicBezTo>
                    <a:pt x="15" y="13"/>
                    <a:pt x="17" y="12"/>
                    <a:pt x="19" y="11"/>
                  </a:cubicBezTo>
                  <a:cubicBezTo>
                    <a:pt x="20" y="9"/>
                    <a:pt x="23" y="7"/>
                    <a:pt x="24" y="6"/>
                  </a:cubicBezTo>
                  <a:cubicBezTo>
                    <a:pt x="25" y="5"/>
                    <a:pt x="27" y="6"/>
                    <a:pt x="28" y="6"/>
                  </a:cubicBezTo>
                  <a:cubicBezTo>
                    <a:pt x="29" y="6"/>
                    <a:pt x="29" y="4"/>
                    <a:pt x="31" y="3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0"/>
                    <a:pt x="35" y="2"/>
                    <a:pt x="36" y="2"/>
                  </a:cubicBezTo>
                  <a:cubicBezTo>
                    <a:pt x="37" y="2"/>
                    <a:pt x="38" y="1"/>
                    <a:pt x="37" y="2"/>
                  </a:cubicBezTo>
                  <a:cubicBezTo>
                    <a:pt x="37" y="3"/>
                    <a:pt x="36" y="4"/>
                    <a:pt x="36" y="5"/>
                  </a:cubicBezTo>
                  <a:cubicBezTo>
                    <a:pt x="35" y="6"/>
                    <a:pt x="35" y="6"/>
                    <a:pt x="36" y="7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0" y="10"/>
                    <a:pt x="40" y="9"/>
                    <a:pt x="41" y="8"/>
                  </a:cubicBezTo>
                  <a:cubicBezTo>
                    <a:pt x="42" y="6"/>
                    <a:pt x="42" y="5"/>
                    <a:pt x="43" y="4"/>
                  </a:cubicBezTo>
                  <a:cubicBezTo>
                    <a:pt x="43" y="2"/>
                    <a:pt x="44" y="2"/>
                    <a:pt x="44" y="1"/>
                  </a:cubicBezTo>
                  <a:cubicBezTo>
                    <a:pt x="44" y="0"/>
                    <a:pt x="45" y="0"/>
                    <a:pt x="45" y="1"/>
                  </a:cubicBezTo>
                  <a:cubicBezTo>
                    <a:pt x="46" y="2"/>
                    <a:pt x="45" y="2"/>
                    <a:pt x="45" y="3"/>
                  </a:cubicBezTo>
                  <a:cubicBezTo>
                    <a:pt x="45" y="4"/>
                    <a:pt x="46" y="5"/>
                    <a:pt x="46" y="6"/>
                  </a:cubicBezTo>
                  <a:cubicBezTo>
                    <a:pt x="46" y="6"/>
                    <a:pt x="46" y="7"/>
                    <a:pt x="46" y="8"/>
                  </a:cubicBezTo>
                  <a:cubicBezTo>
                    <a:pt x="46" y="9"/>
                    <a:pt x="45" y="11"/>
                    <a:pt x="46" y="12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4"/>
                    <a:pt x="47" y="15"/>
                    <a:pt x="47" y="16"/>
                  </a:cubicBezTo>
                  <a:cubicBezTo>
                    <a:pt x="48" y="16"/>
                    <a:pt x="47" y="18"/>
                    <a:pt x="47" y="19"/>
                  </a:cubicBezTo>
                  <a:cubicBezTo>
                    <a:pt x="47" y="19"/>
                    <a:pt x="48" y="20"/>
                    <a:pt x="47" y="21"/>
                  </a:cubicBezTo>
                  <a:cubicBezTo>
                    <a:pt x="47" y="22"/>
                    <a:pt x="45" y="26"/>
                    <a:pt x="42" y="28"/>
                  </a:cubicBezTo>
                  <a:cubicBezTo>
                    <a:pt x="40" y="31"/>
                    <a:pt x="35" y="34"/>
                    <a:pt x="34" y="35"/>
                  </a:cubicBezTo>
                  <a:cubicBezTo>
                    <a:pt x="33" y="36"/>
                    <a:pt x="31" y="37"/>
                    <a:pt x="30" y="37"/>
                  </a:cubicBezTo>
                  <a:cubicBezTo>
                    <a:pt x="29" y="38"/>
                    <a:pt x="25" y="38"/>
                    <a:pt x="24" y="38"/>
                  </a:cubicBezTo>
                  <a:cubicBezTo>
                    <a:pt x="23" y="38"/>
                    <a:pt x="22" y="38"/>
                    <a:pt x="22" y="37"/>
                  </a:cubicBezTo>
                  <a:cubicBezTo>
                    <a:pt x="22" y="37"/>
                    <a:pt x="24" y="32"/>
                    <a:pt x="24" y="31"/>
                  </a:cubicBezTo>
                  <a:cubicBezTo>
                    <a:pt x="24" y="31"/>
                    <a:pt x="22" y="33"/>
                    <a:pt x="21" y="33"/>
                  </a:cubicBezTo>
                  <a:cubicBezTo>
                    <a:pt x="21" y="33"/>
                    <a:pt x="21" y="32"/>
                    <a:pt x="21" y="31"/>
                  </a:cubicBezTo>
                  <a:cubicBezTo>
                    <a:pt x="21" y="29"/>
                    <a:pt x="20" y="29"/>
                    <a:pt x="20" y="29"/>
                  </a:cubicBezTo>
                  <a:cubicBezTo>
                    <a:pt x="19" y="29"/>
                    <a:pt x="14" y="30"/>
                    <a:pt x="12" y="31"/>
                  </a:cubicBezTo>
                  <a:cubicBezTo>
                    <a:pt x="8" y="32"/>
                    <a:pt x="2" y="34"/>
                    <a:pt x="1" y="33"/>
                  </a:cubicBez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2" name="Freeform 31"/>
            <p:cNvSpPr>
              <a:spLocks/>
            </p:cNvSpPr>
            <p:nvPr userDrawn="1"/>
          </p:nvSpPr>
          <p:spPr bwMode="auto">
            <a:xfrm>
              <a:off x="4045" y="629"/>
              <a:ext cx="11" cy="10"/>
            </a:xfrm>
            <a:custGeom>
              <a:avLst/>
              <a:gdLst>
                <a:gd name="T0" fmla="*/ 0 w 5"/>
                <a:gd name="T1" fmla="*/ 3 h 4"/>
                <a:gd name="T2" fmla="*/ 1 w 5"/>
                <a:gd name="T3" fmla="*/ 1 h 4"/>
                <a:gd name="T4" fmla="*/ 2 w 5"/>
                <a:gd name="T5" fmla="*/ 0 h 4"/>
                <a:gd name="T6" fmla="*/ 5 w 5"/>
                <a:gd name="T7" fmla="*/ 0 h 4"/>
                <a:gd name="T8" fmla="*/ 4 w 5"/>
                <a:gd name="T9" fmla="*/ 1 h 4"/>
                <a:gd name="T10" fmla="*/ 2 w 5"/>
                <a:gd name="T11" fmla="*/ 4 h 4"/>
                <a:gd name="T12" fmla="*/ 0 w 5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cubicBezTo>
                    <a:pt x="0" y="2"/>
                    <a:pt x="1" y="2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3" y="0"/>
                    <a:pt x="5" y="1"/>
                    <a:pt x="5" y="0"/>
                  </a:cubicBezTo>
                  <a:cubicBezTo>
                    <a:pt x="5" y="0"/>
                    <a:pt x="5" y="0"/>
                    <a:pt x="4" y="1"/>
                  </a:cubicBezTo>
                  <a:cubicBezTo>
                    <a:pt x="4" y="2"/>
                    <a:pt x="2" y="3"/>
                    <a:pt x="2" y="4"/>
                  </a:cubicBezTo>
                  <a:cubicBezTo>
                    <a:pt x="2" y="4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3" name="Freeform 32"/>
            <p:cNvSpPr>
              <a:spLocks/>
            </p:cNvSpPr>
            <p:nvPr userDrawn="1"/>
          </p:nvSpPr>
          <p:spPr bwMode="auto">
            <a:xfrm>
              <a:off x="3933" y="463"/>
              <a:ext cx="7" cy="14"/>
            </a:xfrm>
            <a:custGeom>
              <a:avLst/>
              <a:gdLst>
                <a:gd name="T0" fmla="*/ 1 w 3"/>
                <a:gd name="T1" fmla="*/ 0 h 6"/>
                <a:gd name="T2" fmla="*/ 2 w 3"/>
                <a:gd name="T3" fmla="*/ 3 h 6"/>
                <a:gd name="T4" fmla="*/ 2 w 3"/>
                <a:gd name="T5" fmla="*/ 5 h 6"/>
                <a:gd name="T6" fmla="*/ 1 w 3"/>
                <a:gd name="T7" fmla="*/ 5 h 6"/>
                <a:gd name="T8" fmla="*/ 1 w 3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cubicBezTo>
                    <a:pt x="1" y="0"/>
                    <a:pt x="2" y="2"/>
                    <a:pt x="2" y="3"/>
                  </a:cubicBezTo>
                  <a:cubicBezTo>
                    <a:pt x="3" y="4"/>
                    <a:pt x="3" y="5"/>
                    <a:pt x="2" y="5"/>
                  </a:cubicBezTo>
                  <a:cubicBezTo>
                    <a:pt x="2" y="6"/>
                    <a:pt x="1" y="6"/>
                    <a:pt x="1" y="5"/>
                  </a:cubicBezTo>
                  <a:cubicBezTo>
                    <a:pt x="0" y="4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4" name="Freeform 33"/>
            <p:cNvSpPr>
              <a:spLocks/>
            </p:cNvSpPr>
            <p:nvPr userDrawn="1"/>
          </p:nvSpPr>
          <p:spPr bwMode="auto">
            <a:xfrm>
              <a:off x="4113" y="615"/>
              <a:ext cx="21" cy="19"/>
            </a:xfrm>
            <a:custGeom>
              <a:avLst/>
              <a:gdLst>
                <a:gd name="T0" fmla="*/ 0 w 9"/>
                <a:gd name="T1" fmla="*/ 7 h 8"/>
                <a:gd name="T2" fmla="*/ 4 w 9"/>
                <a:gd name="T3" fmla="*/ 3 h 8"/>
                <a:gd name="T4" fmla="*/ 7 w 9"/>
                <a:gd name="T5" fmla="*/ 0 h 8"/>
                <a:gd name="T6" fmla="*/ 9 w 9"/>
                <a:gd name="T7" fmla="*/ 2 h 8"/>
                <a:gd name="T8" fmla="*/ 6 w 9"/>
                <a:gd name="T9" fmla="*/ 4 h 8"/>
                <a:gd name="T10" fmla="*/ 2 w 9"/>
                <a:gd name="T11" fmla="*/ 6 h 8"/>
                <a:gd name="T12" fmla="*/ 0 w 9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0" y="7"/>
                  </a:moveTo>
                  <a:cubicBezTo>
                    <a:pt x="0" y="5"/>
                    <a:pt x="4" y="4"/>
                    <a:pt x="4" y="3"/>
                  </a:cubicBezTo>
                  <a:cubicBezTo>
                    <a:pt x="5" y="2"/>
                    <a:pt x="7" y="0"/>
                    <a:pt x="7" y="0"/>
                  </a:cubicBezTo>
                  <a:cubicBezTo>
                    <a:pt x="8" y="1"/>
                    <a:pt x="9" y="1"/>
                    <a:pt x="9" y="2"/>
                  </a:cubicBezTo>
                  <a:cubicBezTo>
                    <a:pt x="9" y="3"/>
                    <a:pt x="8" y="3"/>
                    <a:pt x="6" y="4"/>
                  </a:cubicBezTo>
                  <a:cubicBezTo>
                    <a:pt x="5" y="4"/>
                    <a:pt x="3" y="5"/>
                    <a:pt x="2" y="6"/>
                  </a:cubicBezTo>
                  <a:cubicBezTo>
                    <a:pt x="1" y="7"/>
                    <a:pt x="0" y="8"/>
                    <a:pt x="0" y="7"/>
                  </a:cubicBez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5" name="Freeform 34"/>
            <p:cNvSpPr>
              <a:spLocks/>
            </p:cNvSpPr>
            <p:nvPr userDrawn="1"/>
          </p:nvSpPr>
          <p:spPr bwMode="auto">
            <a:xfrm>
              <a:off x="3559" y="696"/>
              <a:ext cx="386" cy="48"/>
            </a:xfrm>
            <a:custGeom>
              <a:avLst/>
              <a:gdLst>
                <a:gd name="T0" fmla="*/ 0 w 163"/>
                <a:gd name="T1" fmla="*/ 11 h 20"/>
                <a:gd name="T2" fmla="*/ 3 w 163"/>
                <a:gd name="T3" fmla="*/ 10 h 20"/>
                <a:gd name="T4" fmla="*/ 10 w 163"/>
                <a:gd name="T5" fmla="*/ 10 h 20"/>
                <a:gd name="T6" fmla="*/ 18 w 163"/>
                <a:gd name="T7" fmla="*/ 9 h 20"/>
                <a:gd name="T8" fmla="*/ 22 w 163"/>
                <a:gd name="T9" fmla="*/ 9 h 20"/>
                <a:gd name="T10" fmla="*/ 27 w 163"/>
                <a:gd name="T11" fmla="*/ 9 h 20"/>
                <a:gd name="T12" fmla="*/ 32 w 163"/>
                <a:gd name="T13" fmla="*/ 8 h 20"/>
                <a:gd name="T14" fmla="*/ 25 w 163"/>
                <a:gd name="T15" fmla="*/ 3 h 20"/>
                <a:gd name="T16" fmla="*/ 28 w 163"/>
                <a:gd name="T17" fmla="*/ 0 h 20"/>
                <a:gd name="T18" fmla="*/ 30 w 163"/>
                <a:gd name="T19" fmla="*/ 3 h 20"/>
                <a:gd name="T20" fmla="*/ 34 w 163"/>
                <a:gd name="T21" fmla="*/ 7 h 20"/>
                <a:gd name="T22" fmla="*/ 37 w 163"/>
                <a:gd name="T23" fmla="*/ 9 h 20"/>
                <a:gd name="T24" fmla="*/ 35 w 163"/>
                <a:gd name="T25" fmla="*/ 11 h 20"/>
                <a:gd name="T26" fmla="*/ 34 w 163"/>
                <a:gd name="T27" fmla="*/ 12 h 20"/>
                <a:gd name="T28" fmla="*/ 42 w 163"/>
                <a:gd name="T29" fmla="*/ 16 h 20"/>
                <a:gd name="T30" fmla="*/ 48 w 163"/>
                <a:gd name="T31" fmla="*/ 16 h 20"/>
                <a:gd name="T32" fmla="*/ 52 w 163"/>
                <a:gd name="T33" fmla="*/ 14 h 20"/>
                <a:gd name="T34" fmla="*/ 57 w 163"/>
                <a:gd name="T35" fmla="*/ 11 h 20"/>
                <a:gd name="T36" fmla="*/ 60 w 163"/>
                <a:gd name="T37" fmla="*/ 9 h 20"/>
                <a:gd name="T38" fmla="*/ 61 w 163"/>
                <a:gd name="T39" fmla="*/ 6 h 20"/>
                <a:gd name="T40" fmla="*/ 64 w 163"/>
                <a:gd name="T41" fmla="*/ 7 h 20"/>
                <a:gd name="T42" fmla="*/ 77 w 163"/>
                <a:gd name="T43" fmla="*/ 6 h 20"/>
                <a:gd name="T44" fmla="*/ 81 w 163"/>
                <a:gd name="T45" fmla="*/ 7 h 20"/>
                <a:gd name="T46" fmla="*/ 85 w 163"/>
                <a:gd name="T47" fmla="*/ 6 h 20"/>
                <a:gd name="T48" fmla="*/ 90 w 163"/>
                <a:gd name="T49" fmla="*/ 5 h 20"/>
                <a:gd name="T50" fmla="*/ 99 w 163"/>
                <a:gd name="T51" fmla="*/ 3 h 20"/>
                <a:gd name="T52" fmla="*/ 104 w 163"/>
                <a:gd name="T53" fmla="*/ 2 h 20"/>
                <a:gd name="T54" fmla="*/ 109 w 163"/>
                <a:gd name="T55" fmla="*/ 3 h 20"/>
                <a:gd name="T56" fmla="*/ 111 w 163"/>
                <a:gd name="T57" fmla="*/ 4 h 20"/>
                <a:gd name="T58" fmla="*/ 114 w 163"/>
                <a:gd name="T59" fmla="*/ 4 h 20"/>
                <a:gd name="T60" fmla="*/ 119 w 163"/>
                <a:gd name="T61" fmla="*/ 3 h 20"/>
                <a:gd name="T62" fmla="*/ 124 w 163"/>
                <a:gd name="T63" fmla="*/ 2 h 20"/>
                <a:gd name="T64" fmla="*/ 125 w 163"/>
                <a:gd name="T65" fmla="*/ 2 h 20"/>
                <a:gd name="T66" fmla="*/ 133 w 163"/>
                <a:gd name="T67" fmla="*/ 2 h 20"/>
                <a:gd name="T68" fmla="*/ 141 w 163"/>
                <a:gd name="T69" fmla="*/ 2 h 20"/>
                <a:gd name="T70" fmla="*/ 147 w 163"/>
                <a:gd name="T71" fmla="*/ 2 h 20"/>
                <a:gd name="T72" fmla="*/ 153 w 163"/>
                <a:gd name="T73" fmla="*/ 2 h 20"/>
                <a:gd name="T74" fmla="*/ 159 w 163"/>
                <a:gd name="T75" fmla="*/ 3 h 20"/>
                <a:gd name="T76" fmla="*/ 162 w 163"/>
                <a:gd name="T77" fmla="*/ 8 h 20"/>
                <a:gd name="T78" fmla="*/ 147 w 163"/>
                <a:gd name="T79" fmla="*/ 12 h 20"/>
                <a:gd name="T80" fmla="*/ 135 w 163"/>
                <a:gd name="T81" fmla="*/ 14 h 20"/>
                <a:gd name="T82" fmla="*/ 120 w 163"/>
                <a:gd name="T83" fmla="*/ 16 h 20"/>
                <a:gd name="T84" fmla="*/ 94 w 163"/>
                <a:gd name="T85" fmla="*/ 19 h 20"/>
                <a:gd name="T86" fmla="*/ 65 w 163"/>
                <a:gd name="T87" fmla="*/ 20 h 20"/>
                <a:gd name="T88" fmla="*/ 38 w 163"/>
                <a:gd name="T89" fmla="*/ 19 h 20"/>
                <a:gd name="T90" fmla="*/ 24 w 163"/>
                <a:gd name="T91" fmla="*/ 17 h 20"/>
                <a:gd name="T92" fmla="*/ 3 w 163"/>
                <a:gd name="T93" fmla="*/ 14 h 20"/>
                <a:gd name="T94" fmla="*/ 0 w 163"/>
                <a:gd name="T95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3" h="20">
                  <a:moveTo>
                    <a:pt x="0" y="11"/>
                  </a:moveTo>
                  <a:cubicBezTo>
                    <a:pt x="1" y="10"/>
                    <a:pt x="2" y="10"/>
                    <a:pt x="3" y="10"/>
                  </a:cubicBezTo>
                  <a:cubicBezTo>
                    <a:pt x="5" y="10"/>
                    <a:pt x="9" y="10"/>
                    <a:pt x="10" y="10"/>
                  </a:cubicBezTo>
                  <a:cubicBezTo>
                    <a:pt x="11" y="10"/>
                    <a:pt x="17" y="9"/>
                    <a:pt x="18" y="9"/>
                  </a:cubicBezTo>
                  <a:cubicBezTo>
                    <a:pt x="19" y="9"/>
                    <a:pt x="21" y="9"/>
                    <a:pt x="22" y="9"/>
                  </a:cubicBezTo>
                  <a:cubicBezTo>
                    <a:pt x="23" y="9"/>
                    <a:pt x="26" y="9"/>
                    <a:pt x="27" y="9"/>
                  </a:cubicBezTo>
                  <a:cubicBezTo>
                    <a:pt x="28" y="9"/>
                    <a:pt x="32" y="9"/>
                    <a:pt x="32" y="8"/>
                  </a:cubicBezTo>
                  <a:cubicBezTo>
                    <a:pt x="33" y="7"/>
                    <a:pt x="26" y="4"/>
                    <a:pt x="25" y="3"/>
                  </a:cubicBezTo>
                  <a:cubicBezTo>
                    <a:pt x="25" y="2"/>
                    <a:pt x="27" y="0"/>
                    <a:pt x="28" y="0"/>
                  </a:cubicBezTo>
                  <a:cubicBezTo>
                    <a:pt x="28" y="0"/>
                    <a:pt x="30" y="3"/>
                    <a:pt x="30" y="3"/>
                  </a:cubicBezTo>
                  <a:cubicBezTo>
                    <a:pt x="31" y="3"/>
                    <a:pt x="33" y="6"/>
                    <a:pt x="34" y="7"/>
                  </a:cubicBezTo>
                  <a:cubicBezTo>
                    <a:pt x="35" y="7"/>
                    <a:pt x="37" y="8"/>
                    <a:pt x="37" y="9"/>
                  </a:cubicBezTo>
                  <a:cubicBezTo>
                    <a:pt x="37" y="9"/>
                    <a:pt x="37" y="11"/>
                    <a:pt x="35" y="11"/>
                  </a:cubicBezTo>
                  <a:cubicBezTo>
                    <a:pt x="34" y="11"/>
                    <a:pt x="33" y="11"/>
                    <a:pt x="34" y="12"/>
                  </a:cubicBezTo>
                  <a:cubicBezTo>
                    <a:pt x="34" y="13"/>
                    <a:pt x="40" y="15"/>
                    <a:pt x="42" y="16"/>
                  </a:cubicBezTo>
                  <a:cubicBezTo>
                    <a:pt x="45" y="16"/>
                    <a:pt x="46" y="16"/>
                    <a:pt x="48" y="16"/>
                  </a:cubicBezTo>
                  <a:cubicBezTo>
                    <a:pt x="49" y="16"/>
                    <a:pt x="51" y="15"/>
                    <a:pt x="52" y="14"/>
                  </a:cubicBezTo>
                  <a:cubicBezTo>
                    <a:pt x="54" y="14"/>
                    <a:pt x="55" y="11"/>
                    <a:pt x="57" y="11"/>
                  </a:cubicBezTo>
                  <a:cubicBezTo>
                    <a:pt x="60" y="11"/>
                    <a:pt x="59" y="10"/>
                    <a:pt x="60" y="9"/>
                  </a:cubicBezTo>
                  <a:cubicBezTo>
                    <a:pt x="60" y="8"/>
                    <a:pt x="61" y="7"/>
                    <a:pt x="61" y="6"/>
                  </a:cubicBezTo>
                  <a:cubicBezTo>
                    <a:pt x="62" y="6"/>
                    <a:pt x="64" y="7"/>
                    <a:pt x="64" y="7"/>
                  </a:cubicBezTo>
                  <a:cubicBezTo>
                    <a:pt x="65" y="7"/>
                    <a:pt x="76" y="5"/>
                    <a:pt x="77" y="6"/>
                  </a:cubicBezTo>
                  <a:cubicBezTo>
                    <a:pt x="79" y="6"/>
                    <a:pt x="79" y="7"/>
                    <a:pt x="81" y="7"/>
                  </a:cubicBezTo>
                  <a:cubicBezTo>
                    <a:pt x="83" y="7"/>
                    <a:pt x="84" y="7"/>
                    <a:pt x="85" y="6"/>
                  </a:cubicBezTo>
                  <a:cubicBezTo>
                    <a:pt x="86" y="5"/>
                    <a:pt x="88" y="4"/>
                    <a:pt x="90" y="5"/>
                  </a:cubicBezTo>
                  <a:cubicBezTo>
                    <a:pt x="91" y="5"/>
                    <a:pt x="97" y="3"/>
                    <a:pt x="99" y="3"/>
                  </a:cubicBezTo>
                  <a:cubicBezTo>
                    <a:pt x="101" y="2"/>
                    <a:pt x="103" y="1"/>
                    <a:pt x="104" y="2"/>
                  </a:cubicBezTo>
                  <a:cubicBezTo>
                    <a:pt x="105" y="3"/>
                    <a:pt x="109" y="3"/>
                    <a:pt x="109" y="3"/>
                  </a:cubicBezTo>
                  <a:cubicBezTo>
                    <a:pt x="110" y="4"/>
                    <a:pt x="110" y="4"/>
                    <a:pt x="111" y="4"/>
                  </a:cubicBezTo>
                  <a:cubicBezTo>
                    <a:pt x="111" y="5"/>
                    <a:pt x="113" y="5"/>
                    <a:pt x="114" y="4"/>
                  </a:cubicBezTo>
                  <a:cubicBezTo>
                    <a:pt x="116" y="4"/>
                    <a:pt x="118" y="3"/>
                    <a:pt x="119" y="3"/>
                  </a:cubicBezTo>
                  <a:cubicBezTo>
                    <a:pt x="120" y="2"/>
                    <a:pt x="124" y="2"/>
                    <a:pt x="124" y="2"/>
                  </a:cubicBezTo>
                  <a:cubicBezTo>
                    <a:pt x="125" y="2"/>
                    <a:pt x="124" y="2"/>
                    <a:pt x="125" y="2"/>
                  </a:cubicBezTo>
                  <a:cubicBezTo>
                    <a:pt x="127" y="2"/>
                    <a:pt x="131" y="2"/>
                    <a:pt x="133" y="2"/>
                  </a:cubicBezTo>
                  <a:cubicBezTo>
                    <a:pt x="135" y="2"/>
                    <a:pt x="140" y="2"/>
                    <a:pt x="141" y="2"/>
                  </a:cubicBezTo>
                  <a:cubicBezTo>
                    <a:pt x="143" y="2"/>
                    <a:pt x="145" y="2"/>
                    <a:pt x="147" y="2"/>
                  </a:cubicBezTo>
                  <a:cubicBezTo>
                    <a:pt x="148" y="2"/>
                    <a:pt x="150" y="2"/>
                    <a:pt x="153" y="2"/>
                  </a:cubicBezTo>
                  <a:cubicBezTo>
                    <a:pt x="155" y="2"/>
                    <a:pt x="158" y="3"/>
                    <a:pt x="159" y="3"/>
                  </a:cubicBezTo>
                  <a:cubicBezTo>
                    <a:pt x="160" y="4"/>
                    <a:pt x="163" y="7"/>
                    <a:pt x="162" y="8"/>
                  </a:cubicBezTo>
                  <a:cubicBezTo>
                    <a:pt x="161" y="9"/>
                    <a:pt x="150" y="11"/>
                    <a:pt x="147" y="12"/>
                  </a:cubicBezTo>
                  <a:cubicBezTo>
                    <a:pt x="143" y="12"/>
                    <a:pt x="137" y="14"/>
                    <a:pt x="135" y="14"/>
                  </a:cubicBezTo>
                  <a:cubicBezTo>
                    <a:pt x="132" y="14"/>
                    <a:pt x="125" y="16"/>
                    <a:pt x="120" y="16"/>
                  </a:cubicBezTo>
                  <a:cubicBezTo>
                    <a:pt x="116" y="17"/>
                    <a:pt x="102" y="18"/>
                    <a:pt x="94" y="19"/>
                  </a:cubicBezTo>
                  <a:cubicBezTo>
                    <a:pt x="85" y="19"/>
                    <a:pt x="68" y="20"/>
                    <a:pt x="65" y="20"/>
                  </a:cubicBezTo>
                  <a:cubicBezTo>
                    <a:pt x="63" y="20"/>
                    <a:pt x="40" y="19"/>
                    <a:pt x="38" y="19"/>
                  </a:cubicBezTo>
                  <a:cubicBezTo>
                    <a:pt x="36" y="18"/>
                    <a:pt x="28" y="18"/>
                    <a:pt x="24" y="17"/>
                  </a:cubicBezTo>
                  <a:cubicBezTo>
                    <a:pt x="20" y="17"/>
                    <a:pt x="4" y="15"/>
                    <a:pt x="3" y="14"/>
                  </a:cubicBezTo>
                  <a:cubicBezTo>
                    <a:pt x="1" y="13"/>
                    <a:pt x="0" y="12"/>
                    <a:pt x="0" y="11"/>
                  </a:cubicBez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6" name="Line 35"/>
            <p:cNvSpPr>
              <a:spLocks noChangeShapeType="1"/>
            </p:cNvSpPr>
            <p:nvPr userDrawn="1"/>
          </p:nvSpPr>
          <p:spPr bwMode="auto">
            <a:xfrm>
              <a:off x="3581" y="739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7" name="Line 36"/>
            <p:cNvSpPr>
              <a:spLocks noChangeShapeType="1"/>
            </p:cNvSpPr>
            <p:nvPr userDrawn="1"/>
          </p:nvSpPr>
          <p:spPr bwMode="auto">
            <a:xfrm>
              <a:off x="3581" y="739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8" name="Freeform 37"/>
            <p:cNvSpPr>
              <a:spLocks/>
            </p:cNvSpPr>
            <p:nvPr userDrawn="1"/>
          </p:nvSpPr>
          <p:spPr bwMode="auto">
            <a:xfrm>
              <a:off x="4085" y="629"/>
              <a:ext cx="28" cy="15"/>
            </a:xfrm>
            <a:custGeom>
              <a:avLst/>
              <a:gdLst>
                <a:gd name="T0" fmla="*/ 1 w 12"/>
                <a:gd name="T1" fmla="*/ 4 h 6"/>
                <a:gd name="T2" fmla="*/ 7 w 12"/>
                <a:gd name="T3" fmla="*/ 1 h 6"/>
                <a:gd name="T4" fmla="*/ 11 w 12"/>
                <a:gd name="T5" fmla="*/ 0 h 6"/>
                <a:gd name="T6" fmla="*/ 11 w 12"/>
                <a:gd name="T7" fmla="*/ 1 h 6"/>
                <a:gd name="T8" fmla="*/ 8 w 12"/>
                <a:gd name="T9" fmla="*/ 3 h 6"/>
                <a:gd name="T10" fmla="*/ 3 w 12"/>
                <a:gd name="T11" fmla="*/ 5 h 6"/>
                <a:gd name="T12" fmla="*/ 0 w 12"/>
                <a:gd name="T13" fmla="*/ 5 h 6"/>
                <a:gd name="T14" fmla="*/ 1 w 12"/>
                <a:gd name="T1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6">
                  <a:moveTo>
                    <a:pt x="1" y="4"/>
                  </a:moveTo>
                  <a:cubicBezTo>
                    <a:pt x="3" y="3"/>
                    <a:pt x="5" y="2"/>
                    <a:pt x="7" y="1"/>
                  </a:cubicBezTo>
                  <a:cubicBezTo>
                    <a:pt x="8" y="0"/>
                    <a:pt x="10" y="0"/>
                    <a:pt x="11" y="0"/>
                  </a:cubicBezTo>
                  <a:cubicBezTo>
                    <a:pt x="11" y="0"/>
                    <a:pt x="12" y="0"/>
                    <a:pt x="11" y="1"/>
                  </a:cubicBezTo>
                  <a:cubicBezTo>
                    <a:pt x="11" y="1"/>
                    <a:pt x="9" y="2"/>
                    <a:pt x="8" y="3"/>
                  </a:cubicBezTo>
                  <a:cubicBezTo>
                    <a:pt x="6" y="4"/>
                    <a:pt x="4" y="5"/>
                    <a:pt x="3" y="5"/>
                  </a:cubicBezTo>
                  <a:cubicBezTo>
                    <a:pt x="2" y="6"/>
                    <a:pt x="0" y="6"/>
                    <a:pt x="0" y="5"/>
                  </a:cubicBezTo>
                  <a:cubicBezTo>
                    <a:pt x="0" y="5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9" name="Freeform 38"/>
            <p:cNvSpPr>
              <a:spLocks/>
            </p:cNvSpPr>
            <p:nvPr userDrawn="1"/>
          </p:nvSpPr>
          <p:spPr bwMode="auto">
            <a:xfrm>
              <a:off x="3638" y="255"/>
              <a:ext cx="70" cy="53"/>
            </a:xfrm>
            <a:custGeom>
              <a:avLst/>
              <a:gdLst>
                <a:gd name="T0" fmla="*/ 7 w 30"/>
                <a:gd name="T1" fmla="*/ 3 h 22"/>
                <a:gd name="T2" fmla="*/ 15 w 30"/>
                <a:gd name="T3" fmla="*/ 0 h 22"/>
                <a:gd name="T4" fmla="*/ 30 w 30"/>
                <a:gd name="T5" fmla="*/ 1 h 22"/>
                <a:gd name="T6" fmla="*/ 26 w 30"/>
                <a:gd name="T7" fmla="*/ 5 h 22"/>
                <a:gd name="T8" fmla="*/ 23 w 30"/>
                <a:gd name="T9" fmla="*/ 8 h 22"/>
                <a:gd name="T10" fmla="*/ 20 w 30"/>
                <a:gd name="T11" fmla="*/ 11 h 22"/>
                <a:gd name="T12" fmla="*/ 12 w 30"/>
                <a:gd name="T13" fmla="*/ 14 h 22"/>
                <a:gd name="T14" fmla="*/ 4 w 30"/>
                <a:gd name="T15" fmla="*/ 21 h 22"/>
                <a:gd name="T16" fmla="*/ 0 w 30"/>
                <a:gd name="T17" fmla="*/ 19 h 22"/>
                <a:gd name="T18" fmla="*/ 4 w 30"/>
                <a:gd name="T19" fmla="*/ 13 h 22"/>
                <a:gd name="T20" fmla="*/ 5 w 30"/>
                <a:gd name="T21" fmla="*/ 9 h 22"/>
                <a:gd name="T22" fmla="*/ 7 w 30"/>
                <a:gd name="T23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22">
                  <a:moveTo>
                    <a:pt x="7" y="3"/>
                  </a:moveTo>
                  <a:cubicBezTo>
                    <a:pt x="8" y="2"/>
                    <a:pt x="14" y="1"/>
                    <a:pt x="15" y="0"/>
                  </a:cubicBezTo>
                  <a:cubicBezTo>
                    <a:pt x="16" y="0"/>
                    <a:pt x="30" y="0"/>
                    <a:pt x="30" y="1"/>
                  </a:cubicBezTo>
                  <a:cubicBezTo>
                    <a:pt x="30" y="2"/>
                    <a:pt x="27" y="4"/>
                    <a:pt x="26" y="5"/>
                  </a:cubicBezTo>
                  <a:cubicBezTo>
                    <a:pt x="25" y="7"/>
                    <a:pt x="24" y="7"/>
                    <a:pt x="23" y="8"/>
                  </a:cubicBezTo>
                  <a:cubicBezTo>
                    <a:pt x="22" y="8"/>
                    <a:pt x="22" y="10"/>
                    <a:pt x="20" y="11"/>
                  </a:cubicBezTo>
                  <a:cubicBezTo>
                    <a:pt x="18" y="12"/>
                    <a:pt x="12" y="14"/>
                    <a:pt x="12" y="14"/>
                  </a:cubicBezTo>
                  <a:cubicBezTo>
                    <a:pt x="8" y="16"/>
                    <a:pt x="5" y="19"/>
                    <a:pt x="4" y="21"/>
                  </a:cubicBezTo>
                  <a:cubicBezTo>
                    <a:pt x="2" y="22"/>
                    <a:pt x="0" y="22"/>
                    <a:pt x="0" y="19"/>
                  </a:cubicBezTo>
                  <a:cubicBezTo>
                    <a:pt x="0" y="15"/>
                    <a:pt x="2" y="14"/>
                    <a:pt x="4" y="13"/>
                  </a:cubicBezTo>
                  <a:cubicBezTo>
                    <a:pt x="5" y="11"/>
                    <a:pt x="4" y="11"/>
                    <a:pt x="5" y="9"/>
                  </a:cubicBezTo>
                  <a:cubicBezTo>
                    <a:pt x="6" y="7"/>
                    <a:pt x="6" y="5"/>
                    <a:pt x="7" y="3"/>
                  </a:cubicBez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0" name="Freeform 39"/>
            <p:cNvSpPr>
              <a:spLocks/>
            </p:cNvSpPr>
            <p:nvPr userDrawn="1"/>
          </p:nvSpPr>
          <p:spPr bwMode="auto">
            <a:xfrm>
              <a:off x="4073" y="494"/>
              <a:ext cx="47" cy="38"/>
            </a:xfrm>
            <a:custGeom>
              <a:avLst/>
              <a:gdLst>
                <a:gd name="T0" fmla="*/ 0 w 20"/>
                <a:gd name="T1" fmla="*/ 2 h 16"/>
                <a:gd name="T2" fmla="*/ 4 w 20"/>
                <a:gd name="T3" fmla="*/ 1 h 16"/>
                <a:gd name="T4" fmla="*/ 5 w 20"/>
                <a:gd name="T5" fmla="*/ 6 h 16"/>
                <a:gd name="T6" fmla="*/ 8 w 20"/>
                <a:gd name="T7" fmla="*/ 4 h 16"/>
                <a:gd name="T8" fmla="*/ 12 w 20"/>
                <a:gd name="T9" fmla="*/ 5 h 16"/>
                <a:gd name="T10" fmla="*/ 17 w 20"/>
                <a:gd name="T11" fmla="*/ 9 h 16"/>
                <a:gd name="T12" fmla="*/ 20 w 20"/>
                <a:gd name="T13" fmla="*/ 15 h 16"/>
                <a:gd name="T14" fmla="*/ 18 w 20"/>
                <a:gd name="T15" fmla="*/ 15 h 16"/>
                <a:gd name="T16" fmla="*/ 16 w 20"/>
                <a:gd name="T17" fmla="*/ 13 h 16"/>
                <a:gd name="T18" fmla="*/ 13 w 20"/>
                <a:gd name="T19" fmla="*/ 13 h 16"/>
                <a:gd name="T20" fmla="*/ 10 w 20"/>
                <a:gd name="T21" fmla="*/ 14 h 16"/>
                <a:gd name="T22" fmla="*/ 8 w 20"/>
                <a:gd name="T23" fmla="*/ 10 h 16"/>
                <a:gd name="T24" fmla="*/ 6 w 20"/>
                <a:gd name="T25" fmla="*/ 8 h 16"/>
                <a:gd name="T26" fmla="*/ 3 w 20"/>
                <a:gd name="T27" fmla="*/ 6 h 16"/>
                <a:gd name="T28" fmla="*/ 1 w 20"/>
                <a:gd name="T29" fmla="*/ 4 h 16"/>
                <a:gd name="T30" fmla="*/ 0 w 20"/>
                <a:gd name="T31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16">
                  <a:moveTo>
                    <a:pt x="0" y="2"/>
                  </a:moveTo>
                  <a:cubicBezTo>
                    <a:pt x="0" y="1"/>
                    <a:pt x="3" y="0"/>
                    <a:pt x="4" y="1"/>
                  </a:cubicBezTo>
                  <a:cubicBezTo>
                    <a:pt x="4" y="3"/>
                    <a:pt x="4" y="6"/>
                    <a:pt x="5" y="6"/>
                  </a:cubicBezTo>
                  <a:cubicBezTo>
                    <a:pt x="6" y="5"/>
                    <a:pt x="7" y="4"/>
                    <a:pt x="8" y="4"/>
                  </a:cubicBezTo>
                  <a:cubicBezTo>
                    <a:pt x="9" y="4"/>
                    <a:pt x="10" y="4"/>
                    <a:pt x="12" y="5"/>
                  </a:cubicBezTo>
                  <a:cubicBezTo>
                    <a:pt x="14" y="6"/>
                    <a:pt x="17" y="8"/>
                    <a:pt x="17" y="9"/>
                  </a:cubicBezTo>
                  <a:cubicBezTo>
                    <a:pt x="18" y="11"/>
                    <a:pt x="20" y="15"/>
                    <a:pt x="20" y="15"/>
                  </a:cubicBezTo>
                  <a:cubicBezTo>
                    <a:pt x="20" y="16"/>
                    <a:pt x="18" y="16"/>
                    <a:pt x="18" y="15"/>
                  </a:cubicBezTo>
                  <a:cubicBezTo>
                    <a:pt x="17" y="14"/>
                    <a:pt x="18" y="14"/>
                    <a:pt x="16" y="13"/>
                  </a:cubicBezTo>
                  <a:cubicBezTo>
                    <a:pt x="13" y="11"/>
                    <a:pt x="14" y="13"/>
                    <a:pt x="13" y="13"/>
                  </a:cubicBezTo>
                  <a:cubicBezTo>
                    <a:pt x="13" y="14"/>
                    <a:pt x="11" y="15"/>
                    <a:pt x="10" y="14"/>
                  </a:cubicBezTo>
                  <a:cubicBezTo>
                    <a:pt x="9" y="13"/>
                    <a:pt x="8" y="11"/>
                    <a:pt x="8" y="10"/>
                  </a:cubicBezTo>
                  <a:cubicBezTo>
                    <a:pt x="8" y="8"/>
                    <a:pt x="7" y="8"/>
                    <a:pt x="6" y="8"/>
                  </a:cubicBezTo>
                  <a:cubicBezTo>
                    <a:pt x="5" y="8"/>
                    <a:pt x="5" y="7"/>
                    <a:pt x="3" y="6"/>
                  </a:cubicBezTo>
                  <a:cubicBezTo>
                    <a:pt x="2" y="5"/>
                    <a:pt x="2" y="5"/>
                    <a:pt x="1" y="4"/>
                  </a:cubicBezTo>
                  <a:cubicBezTo>
                    <a:pt x="1" y="4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1" name="Freeform 40"/>
            <p:cNvSpPr>
              <a:spLocks/>
            </p:cNvSpPr>
            <p:nvPr userDrawn="1"/>
          </p:nvSpPr>
          <p:spPr bwMode="auto">
            <a:xfrm>
              <a:off x="4042" y="496"/>
              <a:ext cx="7" cy="19"/>
            </a:xfrm>
            <a:custGeom>
              <a:avLst/>
              <a:gdLst>
                <a:gd name="T0" fmla="*/ 0 w 3"/>
                <a:gd name="T1" fmla="*/ 0 h 8"/>
                <a:gd name="T2" fmla="*/ 0 w 3"/>
                <a:gd name="T3" fmla="*/ 8 h 8"/>
                <a:gd name="T4" fmla="*/ 2 w 3"/>
                <a:gd name="T5" fmla="*/ 6 h 8"/>
                <a:gd name="T6" fmla="*/ 3 w 3"/>
                <a:gd name="T7" fmla="*/ 5 h 8"/>
                <a:gd name="T8" fmla="*/ 2 w 3"/>
                <a:gd name="T9" fmla="*/ 1 h 8"/>
                <a:gd name="T10" fmla="*/ 0 w 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8">
                  <a:moveTo>
                    <a:pt x="0" y="0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1" y="8"/>
                    <a:pt x="2" y="8"/>
                    <a:pt x="2" y="6"/>
                  </a:cubicBezTo>
                  <a:cubicBezTo>
                    <a:pt x="2" y="5"/>
                    <a:pt x="3" y="6"/>
                    <a:pt x="3" y="5"/>
                  </a:cubicBezTo>
                  <a:cubicBezTo>
                    <a:pt x="3" y="4"/>
                    <a:pt x="3" y="2"/>
                    <a:pt x="2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2" name="Freeform 41"/>
            <p:cNvSpPr>
              <a:spLocks/>
            </p:cNvSpPr>
            <p:nvPr userDrawn="1"/>
          </p:nvSpPr>
          <p:spPr bwMode="auto">
            <a:xfrm>
              <a:off x="4035" y="432"/>
              <a:ext cx="17" cy="26"/>
            </a:xfrm>
            <a:custGeom>
              <a:avLst/>
              <a:gdLst>
                <a:gd name="T0" fmla="*/ 0 w 7"/>
                <a:gd name="T1" fmla="*/ 2 h 11"/>
                <a:gd name="T2" fmla="*/ 2 w 7"/>
                <a:gd name="T3" fmla="*/ 1 h 11"/>
                <a:gd name="T4" fmla="*/ 3 w 7"/>
                <a:gd name="T5" fmla="*/ 3 h 11"/>
                <a:gd name="T6" fmla="*/ 4 w 7"/>
                <a:gd name="T7" fmla="*/ 6 h 11"/>
                <a:gd name="T8" fmla="*/ 7 w 7"/>
                <a:gd name="T9" fmla="*/ 9 h 11"/>
                <a:gd name="T10" fmla="*/ 5 w 7"/>
                <a:gd name="T11" fmla="*/ 10 h 11"/>
                <a:gd name="T12" fmla="*/ 3 w 7"/>
                <a:gd name="T13" fmla="*/ 8 h 11"/>
                <a:gd name="T14" fmla="*/ 1 w 7"/>
                <a:gd name="T15" fmla="*/ 6 h 11"/>
                <a:gd name="T16" fmla="*/ 0 w 7"/>
                <a:gd name="T1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1">
                  <a:moveTo>
                    <a:pt x="0" y="2"/>
                  </a:moveTo>
                  <a:cubicBezTo>
                    <a:pt x="0" y="1"/>
                    <a:pt x="1" y="0"/>
                    <a:pt x="2" y="1"/>
                  </a:cubicBezTo>
                  <a:cubicBezTo>
                    <a:pt x="4" y="2"/>
                    <a:pt x="3" y="1"/>
                    <a:pt x="3" y="3"/>
                  </a:cubicBezTo>
                  <a:cubicBezTo>
                    <a:pt x="3" y="5"/>
                    <a:pt x="3" y="6"/>
                    <a:pt x="4" y="6"/>
                  </a:cubicBezTo>
                  <a:cubicBezTo>
                    <a:pt x="5" y="6"/>
                    <a:pt x="7" y="8"/>
                    <a:pt x="7" y="9"/>
                  </a:cubicBezTo>
                  <a:cubicBezTo>
                    <a:pt x="7" y="9"/>
                    <a:pt x="6" y="11"/>
                    <a:pt x="5" y="10"/>
                  </a:cubicBezTo>
                  <a:cubicBezTo>
                    <a:pt x="4" y="9"/>
                    <a:pt x="4" y="8"/>
                    <a:pt x="3" y="8"/>
                  </a:cubicBezTo>
                  <a:cubicBezTo>
                    <a:pt x="2" y="7"/>
                    <a:pt x="1" y="6"/>
                    <a:pt x="1" y="6"/>
                  </a:cubicBezTo>
                  <a:cubicBezTo>
                    <a:pt x="1" y="5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3" name="Freeform 42"/>
            <p:cNvSpPr>
              <a:spLocks/>
            </p:cNvSpPr>
            <p:nvPr userDrawn="1"/>
          </p:nvSpPr>
          <p:spPr bwMode="auto">
            <a:xfrm>
              <a:off x="4047" y="463"/>
              <a:ext cx="12" cy="14"/>
            </a:xfrm>
            <a:custGeom>
              <a:avLst/>
              <a:gdLst>
                <a:gd name="T0" fmla="*/ 4 w 5"/>
                <a:gd name="T1" fmla="*/ 0 h 6"/>
                <a:gd name="T2" fmla="*/ 3 w 5"/>
                <a:gd name="T3" fmla="*/ 1 h 6"/>
                <a:gd name="T4" fmla="*/ 1 w 5"/>
                <a:gd name="T5" fmla="*/ 2 h 6"/>
                <a:gd name="T6" fmla="*/ 0 w 5"/>
                <a:gd name="T7" fmla="*/ 3 h 6"/>
                <a:gd name="T8" fmla="*/ 2 w 5"/>
                <a:gd name="T9" fmla="*/ 3 h 6"/>
                <a:gd name="T10" fmla="*/ 4 w 5"/>
                <a:gd name="T11" fmla="*/ 5 h 6"/>
                <a:gd name="T12" fmla="*/ 5 w 5"/>
                <a:gd name="T13" fmla="*/ 4 h 6"/>
                <a:gd name="T14" fmla="*/ 5 w 5"/>
                <a:gd name="T15" fmla="*/ 2 h 6"/>
                <a:gd name="T16" fmla="*/ 4 w 5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6">
                  <a:moveTo>
                    <a:pt x="4" y="0"/>
                  </a:moveTo>
                  <a:cubicBezTo>
                    <a:pt x="4" y="0"/>
                    <a:pt x="4" y="1"/>
                    <a:pt x="3" y="1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4"/>
                    <a:pt x="2" y="3"/>
                    <a:pt x="2" y="3"/>
                  </a:cubicBezTo>
                  <a:cubicBezTo>
                    <a:pt x="3" y="3"/>
                    <a:pt x="3" y="5"/>
                    <a:pt x="4" y="5"/>
                  </a:cubicBezTo>
                  <a:cubicBezTo>
                    <a:pt x="4" y="6"/>
                    <a:pt x="5" y="4"/>
                    <a:pt x="5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1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4" name="Freeform 43"/>
            <p:cNvSpPr>
              <a:spLocks/>
            </p:cNvSpPr>
            <p:nvPr userDrawn="1"/>
          </p:nvSpPr>
          <p:spPr bwMode="auto">
            <a:xfrm>
              <a:off x="3995" y="322"/>
              <a:ext cx="35" cy="26"/>
            </a:xfrm>
            <a:custGeom>
              <a:avLst/>
              <a:gdLst>
                <a:gd name="T0" fmla="*/ 2 w 15"/>
                <a:gd name="T1" fmla="*/ 1 h 11"/>
                <a:gd name="T2" fmla="*/ 6 w 15"/>
                <a:gd name="T3" fmla="*/ 5 h 11"/>
                <a:gd name="T4" fmla="*/ 14 w 15"/>
                <a:gd name="T5" fmla="*/ 10 h 11"/>
                <a:gd name="T6" fmla="*/ 10 w 15"/>
                <a:gd name="T7" fmla="*/ 6 h 11"/>
                <a:gd name="T8" fmla="*/ 2 w 15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2" y="1"/>
                  </a:moveTo>
                  <a:cubicBezTo>
                    <a:pt x="0" y="1"/>
                    <a:pt x="5" y="3"/>
                    <a:pt x="6" y="5"/>
                  </a:cubicBezTo>
                  <a:cubicBezTo>
                    <a:pt x="8" y="6"/>
                    <a:pt x="13" y="11"/>
                    <a:pt x="14" y="10"/>
                  </a:cubicBezTo>
                  <a:cubicBezTo>
                    <a:pt x="15" y="9"/>
                    <a:pt x="11" y="6"/>
                    <a:pt x="10" y="6"/>
                  </a:cubicBezTo>
                  <a:cubicBezTo>
                    <a:pt x="9" y="4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5" name="Freeform 44"/>
            <p:cNvSpPr>
              <a:spLocks/>
            </p:cNvSpPr>
            <p:nvPr userDrawn="1"/>
          </p:nvSpPr>
          <p:spPr bwMode="auto">
            <a:xfrm>
              <a:off x="3500" y="417"/>
              <a:ext cx="38" cy="19"/>
            </a:xfrm>
            <a:custGeom>
              <a:avLst/>
              <a:gdLst>
                <a:gd name="T0" fmla="*/ 7 w 16"/>
                <a:gd name="T1" fmla="*/ 1 h 8"/>
                <a:gd name="T2" fmla="*/ 15 w 16"/>
                <a:gd name="T3" fmla="*/ 6 h 8"/>
                <a:gd name="T4" fmla="*/ 7 w 16"/>
                <a:gd name="T5" fmla="*/ 4 h 8"/>
                <a:gd name="T6" fmla="*/ 1 w 16"/>
                <a:gd name="T7" fmla="*/ 1 h 8"/>
                <a:gd name="T8" fmla="*/ 7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7" y="1"/>
                  </a:moveTo>
                  <a:cubicBezTo>
                    <a:pt x="10" y="2"/>
                    <a:pt x="16" y="5"/>
                    <a:pt x="15" y="6"/>
                  </a:cubicBezTo>
                  <a:cubicBezTo>
                    <a:pt x="14" y="8"/>
                    <a:pt x="8" y="4"/>
                    <a:pt x="7" y="4"/>
                  </a:cubicBezTo>
                  <a:cubicBezTo>
                    <a:pt x="5" y="2"/>
                    <a:pt x="2" y="3"/>
                    <a:pt x="1" y="1"/>
                  </a:cubicBezTo>
                  <a:cubicBezTo>
                    <a:pt x="0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6" name="Freeform 45"/>
            <p:cNvSpPr>
              <a:spLocks/>
            </p:cNvSpPr>
            <p:nvPr userDrawn="1"/>
          </p:nvSpPr>
          <p:spPr bwMode="auto">
            <a:xfrm>
              <a:off x="3559" y="272"/>
              <a:ext cx="24" cy="12"/>
            </a:xfrm>
            <a:custGeom>
              <a:avLst/>
              <a:gdLst>
                <a:gd name="T0" fmla="*/ 5 w 10"/>
                <a:gd name="T1" fmla="*/ 1 h 5"/>
                <a:gd name="T2" fmla="*/ 1 w 10"/>
                <a:gd name="T3" fmla="*/ 4 h 5"/>
                <a:gd name="T4" fmla="*/ 6 w 10"/>
                <a:gd name="T5" fmla="*/ 4 h 5"/>
                <a:gd name="T6" fmla="*/ 9 w 10"/>
                <a:gd name="T7" fmla="*/ 4 h 5"/>
                <a:gd name="T8" fmla="*/ 8 w 10"/>
                <a:gd name="T9" fmla="*/ 1 h 5"/>
                <a:gd name="T10" fmla="*/ 5 w 10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5" y="1"/>
                  </a:moveTo>
                  <a:cubicBezTo>
                    <a:pt x="4" y="1"/>
                    <a:pt x="0" y="2"/>
                    <a:pt x="1" y="4"/>
                  </a:cubicBezTo>
                  <a:cubicBezTo>
                    <a:pt x="1" y="4"/>
                    <a:pt x="5" y="4"/>
                    <a:pt x="6" y="4"/>
                  </a:cubicBezTo>
                  <a:cubicBezTo>
                    <a:pt x="7" y="4"/>
                    <a:pt x="8" y="5"/>
                    <a:pt x="9" y="4"/>
                  </a:cubicBezTo>
                  <a:cubicBezTo>
                    <a:pt x="10" y="2"/>
                    <a:pt x="10" y="1"/>
                    <a:pt x="8" y="1"/>
                  </a:cubicBezTo>
                  <a:cubicBezTo>
                    <a:pt x="7" y="0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7" name="Freeform 46"/>
            <p:cNvSpPr>
              <a:spLocks/>
            </p:cNvSpPr>
            <p:nvPr userDrawn="1"/>
          </p:nvSpPr>
          <p:spPr bwMode="auto">
            <a:xfrm>
              <a:off x="3708" y="308"/>
              <a:ext cx="17" cy="26"/>
            </a:xfrm>
            <a:custGeom>
              <a:avLst/>
              <a:gdLst>
                <a:gd name="T0" fmla="*/ 3 w 7"/>
                <a:gd name="T1" fmla="*/ 2 h 11"/>
                <a:gd name="T2" fmla="*/ 1 w 7"/>
                <a:gd name="T3" fmla="*/ 1 h 11"/>
                <a:gd name="T4" fmla="*/ 0 w 7"/>
                <a:gd name="T5" fmla="*/ 3 h 11"/>
                <a:gd name="T6" fmla="*/ 2 w 7"/>
                <a:gd name="T7" fmla="*/ 5 h 11"/>
                <a:gd name="T8" fmla="*/ 1 w 7"/>
                <a:gd name="T9" fmla="*/ 10 h 11"/>
                <a:gd name="T10" fmla="*/ 6 w 7"/>
                <a:gd name="T11" fmla="*/ 8 h 11"/>
                <a:gd name="T12" fmla="*/ 4 w 7"/>
                <a:gd name="T13" fmla="*/ 6 h 11"/>
                <a:gd name="T14" fmla="*/ 3 w 7"/>
                <a:gd name="T15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1">
                  <a:moveTo>
                    <a:pt x="3" y="2"/>
                  </a:moveTo>
                  <a:cubicBezTo>
                    <a:pt x="2" y="1"/>
                    <a:pt x="2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4"/>
                    <a:pt x="1" y="4"/>
                    <a:pt x="2" y="5"/>
                  </a:cubicBezTo>
                  <a:cubicBezTo>
                    <a:pt x="2" y="7"/>
                    <a:pt x="0" y="8"/>
                    <a:pt x="1" y="10"/>
                  </a:cubicBezTo>
                  <a:cubicBezTo>
                    <a:pt x="1" y="11"/>
                    <a:pt x="7" y="9"/>
                    <a:pt x="6" y="8"/>
                  </a:cubicBezTo>
                  <a:cubicBezTo>
                    <a:pt x="6" y="7"/>
                    <a:pt x="5" y="7"/>
                    <a:pt x="4" y="6"/>
                  </a:cubicBezTo>
                  <a:cubicBezTo>
                    <a:pt x="4" y="5"/>
                    <a:pt x="3" y="3"/>
                    <a:pt x="3" y="2"/>
                  </a:cubicBez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8" name="Freeform 47"/>
            <p:cNvSpPr>
              <a:spLocks/>
            </p:cNvSpPr>
            <p:nvPr userDrawn="1"/>
          </p:nvSpPr>
          <p:spPr bwMode="auto">
            <a:xfrm>
              <a:off x="3607" y="96"/>
              <a:ext cx="142" cy="121"/>
            </a:xfrm>
            <a:custGeom>
              <a:avLst/>
              <a:gdLst>
                <a:gd name="T0" fmla="*/ 18 w 60"/>
                <a:gd name="T1" fmla="*/ 25 h 51"/>
                <a:gd name="T2" fmla="*/ 26 w 60"/>
                <a:gd name="T3" fmla="*/ 39 h 51"/>
                <a:gd name="T4" fmla="*/ 35 w 60"/>
                <a:gd name="T5" fmla="*/ 38 h 51"/>
                <a:gd name="T6" fmla="*/ 41 w 60"/>
                <a:gd name="T7" fmla="*/ 32 h 51"/>
                <a:gd name="T8" fmla="*/ 59 w 60"/>
                <a:gd name="T9" fmla="*/ 32 h 51"/>
                <a:gd name="T10" fmla="*/ 46 w 60"/>
                <a:gd name="T11" fmla="*/ 50 h 51"/>
                <a:gd name="T12" fmla="*/ 15 w 60"/>
                <a:gd name="T13" fmla="*/ 50 h 51"/>
                <a:gd name="T14" fmla="*/ 0 w 60"/>
                <a:gd name="T15" fmla="*/ 36 h 51"/>
                <a:gd name="T16" fmla="*/ 0 w 60"/>
                <a:gd name="T17" fmla="*/ 26 h 51"/>
                <a:gd name="T18" fmla="*/ 0 w 60"/>
                <a:gd name="T19" fmla="*/ 25 h 51"/>
                <a:gd name="T20" fmla="*/ 0 w 60"/>
                <a:gd name="T21" fmla="*/ 15 h 51"/>
                <a:gd name="T22" fmla="*/ 13 w 60"/>
                <a:gd name="T23" fmla="*/ 1 h 51"/>
                <a:gd name="T24" fmla="*/ 45 w 60"/>
                <a:gd name="T25" fmla="*/ 0 h 51"/>
                <a:gd name="T26" fmla="*/ 59 w 60"/>
                <a:gd name="T27" fmla="*/ 17 h 51"/>
                <a:gd name="T28" fmla="*/ 41 w 60"/>
                <a:gd name="T29" fmla="*/ 18 h 51"/>
                <a:gd name="T30" fmla="*/ 34 w 60"/>
                <a:gd name="T31" fmla="*/ 12 h 51"/>
                <a:gd name="T32" fmla="*/ 26 w 60"/>
                <a:gd name="T33" fmla="*/ 12 h 51"/>
                <a:gd name="T34" fmla="*/ 18 w 60"/>
                <a:gd name="T35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51">
                  <a:moveTo>
                    <a:pt x="18" y="25"/>
                  </a:moveTo>
                  <a:cubicBezTo>
                    <a:pt x="18" y="29"/>
                    <a:pt x="18" y="39"/>
                    <a:pt x="26" y="39"/>
                  </a:cubicBezTo>
                  <a:cubicBezTo>
                    <a:pt x="32" y="38"/>
                    <a:pt x="29" y="39"/>
                    <a:pt x="35" y="38"/>
                  </a:cubicBezTo>
                  <a:cubicBezTo>
                    <a:pt x="41" y="38"/>
                    <a:pt x="41" y="32"/>
                    <a:pt x="41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0" y="47"/>
                    <a:pt x="53" y="49"/>
                    <a:pt x="46" y="50"/>
                  </a:cubicBezTo>
                  <a:cubicBezTo>
                    <a:pt x="38" y="50"/>
                    <a:pt x="28" y="50"/>
                    <a:pt x="15" y="50"/>
                  </a:cubicBezTo>
                  <a:cubicBezTo>
                    <a:pt x="3" y="51"/>
                    <a:pt x="1" y="43"/>
                    <a:pt x="0" y="36"/>
                  </a:cubicBezTo>
                  <a:cubicBezTo>
                    <a:pt x="0" y="34"/>
                    <a:pt x="0" y="26"/>
                    <a:pt x="0" y="2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17"/>
                    <a:pt x="0" y="15"/>
                  </a:cubicBezTo>
                  <a:cubicBezTo>
                    <a:pt x="0" y="9"/>
                    <a:pt x="2" y="1"/>
                    <a:pt x="13" y="1"/>
                  </a:cubicBezTo>
                  <a:cubicBezTo>
                    <a:pt x="27" y="0"/>
                    <a:pt x="37" y="0"/>
                    <a:pt x="45" y="0"/>
                  </a:cubicBezTo>
                  <a:cubicBezTo>
                    <a:pt x="52" y="0"/>
                    <a:pt x="59" y="3"/>
                    <a:pt x="59" y="17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0" y="12"/>
                    <a:pt x="34" y="12"/>
                  </a:cubicBezTo>
                  <a:cubicBezTo>
                    <a:pt x="29" y="12"/>
                    <a:pt x="31" y="12"/>
                    <a:pt x="26" y="12"/>
                  </a:cubicBezTo>
                  <a:cubicBezTo>
                    <a:pt x="17" y="12"/>
                    <a:pt x="18" y="21"/>
                    <a:pt x="18" y="25"/>
                  </a:cubicBezTo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9" name="Freeform 48"/>
            <p:cNvSpPr>
              <a:spLocks/>
            </p:cNvSpPr>
            <p:nvPr userDrawn="1"/>
          </p:nvSpPr>
          <p:spPr bwMode="auto">
            <a:xfrm>
              <a:off x="3507" y="105"/>
              <a:ext cx="62" cy="124"/>
            </a:xfrm>
            <a:custGeom>
              <a:avLst/>
              <a:gdLst>
                <a:gd name="T0" fmla="*/ 62 w 62"/>
                <a:gd name="T1" fmla="*/ 117 h 124"/>
                <a:gd name="T2" fmla="*/ 17 w 62"/>
                <a:gd name="T3" fmla="*/ 124 h 124"/>
                <a:gd name="T4" fmla="*/ 0 w 62"/>
                <a:gd name="T5" fmla="*/ 8 h 124"/>
                <a:gd name="T6" fmla="*/ 45 w 62"/>
                <a:gd name="T7" fmla="*/ 0 h 124"/>
                <a:gd name="T8" fmla="*/ 62 w 62"/>
                <a:gd name="T9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24">
                  <a:moveTo>
                    <a:pt x="62" y="117"/>
                  </a:moveTo>
                  <a:lnTo>
                    <a:pt x="17" y="124"/>
                  </a:lnTo>
                  <a:lnTo>
                    <a:pt x="0" y="8"/>
                  </a:lnTo>
                  <a:lnTo>
                    <a:pt x="45" y="0"/>
                  </a:lnTo>
                  <a:lnTo>
                    <a:pt x="62" y="117"/>
                  </a:ln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0" name="Freeform 49"/>
            <p:cNvSpPr>
              <a:spLocks noEditPoints="1"/>
            </p:cNvSpPr>
            <p:nvPr userDrawn="1"/>
          </p:nvSpPr>
          <p:spPr bwMode="auto">
            <a:xfrm>
              <a:off x="3770" y="98"/>
              <a:ext cx="159" cy="129"/>
            </a:xfrm>
            <a:custGeom>
              <a:avLst/>
              <a:gdLst>
                <a:gd name="T0" fmla="*/ 116 w 159"/>
                <a:gd name="T1" fmla="*/ 124 h 129"/>
                <a:gd name="T2" fmla="*/ 159 w 159"/>
                <a:gd name="T3" fmla="*/ 129 h 129"/>
                <a:gd name="T4" fmla="*/ 121 w 159"/>
                <a:gd name="T5" fmla="*/ 7 h 129"/>
                <a:gd name="T6" fmla="*/ 90 w 159"/>
                <a:gd name="T7" fmla="*/ 3 h 129"/>
                <a:gd name="T8" fmla="*/ 59 w 159"/>
                <a:gd name="T9" fmla="*/ 0 h 129"/>
                <a:gd name="T10" fmla="*/ 0 w 159"/>
                <a:gd name="T11" fmla="*/ 115 h 129"/>
                <a:gd name="T12" fmla="*/ 43 w 159"/>
                <a:gd name="T13" fmla="*/ 119 h 129"/>
                <a:gd name="T14" fmla="*/ 52 w 159"/>
                <a:gd name="T15" fmla="*/ 100 h 129"/>
                <a:gd name="T16" fmla="*/ 111 w 159"/>
                <a:gd name="T17" fmla="*/ 105 h 129"/>
                <a:gd name="T18" fmla="*/ 116 w 159"/>
                <a:gd name="T19" fmla="*/ 124 h 129"/>
                <a:gd name="T20" fmla="*/ 62 w 159"/>
                <a:gd name="T21" fmla="*/ 81 h 129"/>
                <a:gd name="T22" fmla="*/ 90 w 159"/>
                <a:gd name="T23" fmla="*/ 22 h 129"/>
                <a:gd name="T24" fmla="*/ 107 w 159"/>
                <a:gd name="T25" fmla="*/ 86 h 129"/>
                <a:gd name="T26" fmla="*/ 62 w 159"/>
                <a:gd name="T27" fmla="*/ 8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9" h="129">
                  <a:moveTo>
                    <a:pt x="116" y="124"/>
                  </a:moveTo>
                  <a:lnTo>
                    <a:pt x="159" y="129"/>
                  </a:lnTo>
                  <a:lnTo>
                    <a:pt x="121" y="7"/>
                  </a:lnTo>
                  <a:lnTo>
                    <a:pt x="90" y="3"/>
                  </a:lnTo>
                  <a:lnTo>
                    <a:pt x="59" y="0"/>
                  </a:lnTo>
                  <a:lnTo>
                    <a:pt x="0" y="115"/>
                  </a:lnTo>
                  <a:lnTo>
                    <a:pt x="43" y="119"/>
                  </a:lnTo>
                  <a:lnTo>
                    <a:pt x="52" y="100"/>
                  </a:lnTo>
                  <a:lnTo>
                    <a:pt x="111" y="105"/>
                  </a:lnTo>
                  <a:lnTo>
                    <a:pt x="116" y="124"/>
                  </a:lnTo>
                  <a:close/>
                  <a:moveTo>
                    <a:pt x="62" y="81"/>
                  </a:moveTo>
                  <a:lnTo>
                    <a:pt x="90" y="22"/>
                  </a:lnTo>
                  <a:lnTo>
                    <a:pt x="107" y="86"/>
                  </a:lnTo>
                  <a:lnTo>
                    <a:pt x="62" y="81"/>
                  </a:ln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1" name="Freeform 50"/>
            <p:cNvSpPr>
              <a:spLocks/>
            </p:cNvSpPr>
            <p:nvPr userDrawn="1"/>
          </p:nvSpPr>
          <p:spPr bwMode="auto">
            <a:xfrm>
              <a:off x="3687" y="775"/>
              <a:ext cx="145" cy="123"/>
            </a:xfrm>
            <a:custGeom>
              <a:avLst/>
              <a:gdLst>
                <a:gd name="T0" fmla="*/ 19 w 61"/>
                <a:gd name="T1" fmla="*/ 27 h 52"/>
                <a:gd name="T2" fmla="*/ 27 w 61"/>
                <a:gd name="T3" fmla="*/ 40 h 52"/>
                <a:gd name="T4" fmla="*/ 36 w 61"/>
                <a:gd name="T5" fmla="*/ 39 h 52"/>
                <a:gd name="T6" fmla="*/ 42 w 61"/>
                <a:gd name="T7" fmla="*/ 33 h 52"/>
                <a:gd name="T8" fmla="*/ 60 w 61"/>
                <a:gd name="T9" fmla="*/ 32 h 52"/>
                <a:gd name="T10" fmla="*/ 47 w 61"/>
                <a:gd name="T11" fmla="*/ 50 h 52"/>
                <a:gd name="T12" fmla="*/ 16 w 61"/>
                <a:gd name="T13" fmla="*/ 52 h 52"/>
                <a:gd name="T14" fmla="*/ 1 w 61"/>
                <a:gd name="T15" fmla="*/ 38 h 52"/>
                <a:gd name="T16" fmla="*/ 1 w 61"/>
                <a:gd name="T17" fmla="*/ 27 h 52"/>
                <a:gd name="T18" fmla="*/ 1 w 61"/>
                <a:gd name="T19" fmla="*/ 27 h 52"/>
                <a:gd name="T20" fmla="*/ 0 w 61"/>
                <a:gd name="T21" fmla="*/ 17 h 52"/>
                <a:gd name="T22" fmla="*/ 13 w 61"/>
                <a:gd name="T23" fmla="*/ 2 h 52"/>
                <a:gd name="T24" fmla="*/ 44 w 61"/>
                <a:gd name="T25" fmla="*/ 1 h 52"/>
                <a:gd name="T26" fmla="*/ 59 w 61"/>
                <a:gd name="T27" fmla="*/ 17 h 52"/>
                <a:gd name="T28" fmla="*/ 41 w 61"/>
                <a:gd name="T29" fmla="*/ 18 h 52"/>
                <a:gd name="T30" fmla="*/ 35 w 61"/>
                <a:gd name="T31" fmla="*/ 13 h 52"/>
                <a:gd name="T32" fmla="*/ 26 w 61"/>
                <a:gd name="T33" fmla="*/ 13 h 52"/>
                <a:gd name="T34" fmla="*/ 19 w 61"/>
                <a:gd name="T35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" h="52">
                  <a:moveTo>
                    <a:pt x="19" y="27"/>
                  </a:moveTo>
                  <a:cubicBezTo>
                    <a:pt x="19" y="31"/>
                    <a:pt x="18" y="40"/>
                    <a:pt x="27" y="40"/>
                  </a:cubicBezTo>
                  <a:cubicBezTo>
                    <a:pt x="33" y="39"/>
                    <a:pt x="30" y="40"/>
                    <a:pt x="36" y="39"/>
                  </a:cubicBezTo>
                  <a:cubicBezTo>
                    <a:pt x="41" y="39"/>
                    <a:pt x="42" y="33"/>
                    <a:pt x="42" y="33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1" y="47"/>
                    <a:pt x="55" y="50"/>
                    <a:pt x="47" y="50"/>
                  </a:cubicBezTo>
                  <a:cubicBezTo>
                    <a:pt x="39" y="51"/>
                    <a:pt x="29" y="51"/>
                    <a:pt x="16" y="52"/>
                  </a:cubicBezTo>
                  <a:cubicBezTo>
                    <a:pt x="5" y="52"/>
                    <a:pt x="2" y="45"/>
                    <a:pt x="1" y="38"/>
                  </a:cubicBezTo>
                  <a:cubicBezTo>
                    <a:pt x="1" y="36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0" y="19"/>
                    <a:pt x="0" y="17"/>
                  </a:cubicBezTo>
                  <a:cubicBezTo>
                    <a:pt x="0" y="10"/>
                    <a:pt x="2" y="3"/>
                    <a:pt x="13" y="2"/>
                  </a:cubicBezTo>
                  <a:cubicBezTo>
                    <a:pt x="27" y="2"/>
                    <a:pt x="37" y="1"/>
                    <a:pt x="44" y="1"/>
                  </a:cubicBezTo>
                  <a:cubicBezTo>
                    <a:pt x="52" y="0"/>
                    <a:pt x="59" y="3"/>
                    <a:pt x="59" y="17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0" y="12"/>
                    <a:pt x="35" y="13"/>
                  </a:cubicBezTo>
                  <a:cubicBezTo>
                    <a:pt x="29" y="13"/>
                    <a:pt x="32" y="13"/>
                    <a:pt x="26" y="13"/>
                  </a:cubicBezTo>
                  <a:cubicBezTo>
                    <a:pt x="17" y="14"/>
                    <a:pt x="19" y="22"/>
                    <a:pt x="19" y="26"/>
                  </a:cubicBezTo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2" name="Freeform 51"/>
            <p:cNvSpPr>
              <a:spLocks/>
            </p:cNvSpPr>
            <p:nvPr userDrawn="1"/>
          </p:nvSpPr>
          <p:spPr bwMode="auto">
            <a:xfrm>
              <a:off x="3867" y="765"/>
              <a:ext cx="59" cy="121"/>
            </a:xfrm>
            <a:custGeom>
              <a:avLst/>
              <a:gdLst>
                <a:gd name="T0" fmla="*/ 59 w 59"/>
                <a:gd name="T1" fmla="*/ 117 h 121"/>
                <a:gd name="T2" fmla="*/ 17 w 59"/>
                <a:gd name="T3" fmla="*/ 121 h 121"/>
                <a:gd name="T4" fmla="*/ 0 w 59"/>
                <a:gd name="T5" fmla="*/ 5 h 121"/>
                <a:gd name="T6" fmla="*/ 43 w 59"/>
                <a:gd name="T7" fmla="*/ 0 h 121"/>
                <a:gd name="T8" fmla="*/ 59 w 59"/>
                <a:gd name="T9" fmla="*/ 1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21">
                  <a:moveTo>
                    <a:pt x="59" y="117"/>
                  </a:moveTo>
                  <a:lnTo>
                    <a:pt x="17" y="121"/>
                  </a:lnTo>
                  <a:lnTo>
                    <a:pt x="0" y="5"/>
                  </a:lnTo>
                  <a:lnTo>
                    <a:pt x="43" y="0"/>
                  </a:lnTo>
                  <a:lnTo>
                    <a:pt x="59" y="117"/>
                  </a:ln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3" name="Freeform 52"/>
            <p:cNvSpPr>
              <a:spLocks noEditPoints="1"/>
            </p:cNvSpPr>
            <p:nvPr userDrawn="1"/>
          </p:nvSpPr>
          <p:spPr bwMode="auto">
            <a:xfrm>
              <a:off x="3507" y="765"/>
              <a:ext cx="159" cy="126"/>
            </a:xfrm>
            <a:custGeom>
              <a:avLst/>
              <a:gdLst>
                <a:gd name="T0" fmla="*/ 116 w 159"/>
                <a:gd name="T1" fmla="*/ 124 h 126"/>
                <a:gd name="T2" fmla="*/ 159 w 159"/>
                <a:gd name="T3" fmla="*/ 126 h 126"/>
                <a:gd name="T4" fmla="*/ 121 w 159"/>
                <a:gd name="T5" fmla="*/ 5 h 126"/>
                <a:gd name="T6" fmla="*/ 90 w 159"/>
                <a:gd name="T7" fmla="*/ 2 h 126"/>
                <a:gd name="T8" fmla="*/ 60 w 159"/>
                <a:gd name="T9" fmla="*/ 0 h 126"/>
                <a:gd name="T10" fmla="*/ 0 w 159"/>
                <a:gd name="T11" fmla="*/ 114 h 126"/>
                <a:gd name="T12" fmla="*/ 43 w 159"/>
                <a:gd name="T13" fmla="*/ 117 h 126"/>
                <a:gd name="T14" fmla="*/ 52 w 159"/>
                <a:gd name="T15" fmla="*/ 100 h 126"/>
                <a:gd name="T16" fmla="*/ 112 w 159"/>
                <a:gd name="T17" fmla="*/ 105 h 126"/>
                <a:gd name="T18" fmla="*/ 116 w 159"/>
                <a:gd name="T19" fmla="*/ 124 h 126"/>
                <a:gd name="T20" fmla="*/ 62 w 159"/>
                <a:gd name="T21" fmla="*/ 81 h 126"/>
                <a:gd name="T22" fmla="*/ 88 w 159"/>
                <a:gd name="T23" fmla="*/ 21 h 126"/>
                <a:gd name="T24" fmla="*/ 107 w 159"/>
                <a:gd name="T25" fmla="*/ 83 h 126"/>
                <a:gd name="T26" fmla="*/ 62 w 159"/>
                <a:gd name="T27" fmla="*/ 8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9" h="126">
                  <a:moveTo>
                    <a:pt x="116" y="124"/>
                  </a:moveTo>
                  <a:lnTo>
                    <a:pt x="159" y="126"/>
                  </a:lnTo>
                  <a:lnTo>
                    <a:pt x="121" y="5"/>
                  </a:lnTo>
                  <a:lnTo>
                    <a:pt x="90" y="2"/>
                  </a:lnTo>
                  <a:lnTo>
                    <a:pt x="60" y="0"/>
                  </a:lnTo>
                  <a:lnTo>
                    <a:pt x="0" y="114"/>
                  </a:lnTo>
                  <a:lnTo>
                    <a:pt x="43" y="117"/>
                  </a:lnTo>
                  <a:lnTo>
                    <a:pt x="52" y="100"/>
                  </a:lnTo>
                  <a:lnTo>
                    <a:pt x="112" y="105"/>
                  </a:lnTo>
                  <a:lnTo>
                    <a:pt x="116" y="124"/>
                  </a:lnTo>
                  <a:close/>
                  <a:moveTo>
                    <a:pt x="62" y="81"/>
                  </a:moveTo>
                  <a:lnTo>
                    <a:pt x="88" y="21"/>
                  </a:lnTo>
                  <a:lnTo>
                    <a:pt x="107" y="83"/>
                  </a:lnTo>
                  <a:lnTo>
                    <a:pt x="62" y="81"/>
                  </a:lnTo>
                  <a:close/>
                </a:path>
              </a:pathLst>
            </a:custGeom>
            <a:solidFill>
              <a:srgbClr val="00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6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51688" y="6656388"/>
            <a:ext cx="16002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5213C4E-BB73-4D37-A869-C323239F5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Szövegdoboz 1"/>
          <p:cNvSpPr txBox="1"/>
          <p:nvPr userDrawn="1"/>
        </p:nvSpPr>
        <p:spPr>
          <a:xfrm>
            <a:off x="77789" y="6624638"/>
            <a:ext cx="3417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noProof="0" dirty="0" smtClean="0">
                <a:solidFill>
                  <a:schemeClr val="bg1"/>
                </a:solidFill>
              </a:rPr>
              <a:t>László Zentai: ICA and modern cartography</a:t>
            </a:r>
            <a:endParaRPr lang="en-GB" sz="1200" noProof="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8" r:id="rId3"/>
    <p:sldLayoutId id="2147483662" r:id="rId4"/>
    <p:sldLayoutId id="2147483664" r:id="rId5"/>
    <p:sldLayoutId id="2147483665" r:id="rId6"/>
    <p:sldLayoutId id="2147483666" r:id="rId7"/>
    <p:sldLayoutId id="214748366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F1E7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F1E7D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F1E7D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F1E7D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F1E7D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F1E7D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F1E7D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F1E7D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F1E7D"/>
          </a:solidFill>
          <a:latin typeface="Lucida Sans Unico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1E7D"/>
        </a:buClr>
        <a:buFont typeface="Wingdings" pitchFamily="2" charset="2"/>
        <a:buChar char="w"/>
        <a:defRPr sz="2400" b="1">
          <a:solidFill>
            <a:srgbClr val="0F247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F1E7D"/>
        </a:buClr>
        <a:buFont typeface="Wingdings" pitchFamily="2" charset="2"/>
        <a:buChar char="§"/>
        <a:defRPr sz="2400">
          <a:solidFill>
            <a:srgbClr val="0F247D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0F1E7D"/>
        </a:buClr>
        <a:buSzPct val="165000"/>
        <a:buChar char="•"/>
        <a:defRPr sz="2400">
          <a:solidFill>
            <a:srgbClr val="0F247D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0F1E7D"/>
        </a:buClr>
        <a:buSzPct val="85000"/>
        <a:buFont typeface="Symbol" pitchFamily="18" charset="2"/>
        <a:buChar char="-"/>
        <a:defRPr sz="2400">
          <a:solidFill>
            <a:srgbClr val="0F247D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0F1E7D"/>
        </a:buClr>
        <a:buFont typeface="Wingdings" pitchFamily="2" charset="2"/>
        <a:buChar char="§"/>
        <a:defRPr sz="2400">
          <a:solidFill>
            <a:srgbClr val="0F247D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rgbClr val="0F1E7D"/>
        </a:buClr>
        <a:buFont typeface="Wingdings" pitchFamily="2" charset="2"/>
        <a:buChar char="§"/>
        <a:defRPr sz="2400">
          <a:solidFill>
            <a:srgbClr val="0F247D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rgbClr val="0F1E7D"/>
        </a:buClr>
        <a:buFont typeface="Wingdings" pitchFamily="2" charset="2"/>
        <a:buChar char="§"/>
        <a:defRPr sz="2400">
          <a:solidFill>
            <a:srgbClr val="0F247D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rgbClr val="0F1E7D"/>
        </a:buClr>
        <a:buFont typeface="Wingdings" pitchFamily="2" charset="2"/>
        <a:buChar char="§"/>
        <a:defRPr sz="2400">
          <a:solidFill>
            <a:srgbClr val="0F247D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rgbClr val="0F1E7D"/>
        </a:buClr>
        <a:buFont typeface="Wingdings" pitchFamily="2" charset="2"/>
        <a:buChar char="§"/>
        <a:defRPr sz="2400">
          <a:solidFill>
            <a:srgbClr val="0F247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http://icaci.org/templates/ica/images/logos/logo_fig.gif" TargetMode="External"/><Relationship Id="rId13" Type="http://schemas.openxmlformats.org/officeDocument/2006/relationships/image" Target="http://icaci.org/templates/ica/images/logos/logo_isprs.gif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http://icaci.org/templates/ica/images/logos/logo_iag.gif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jpe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title 3"/>
          <p:cNvSpPr>
            <a:spLocks noGrp="1"/>
          </p:cNvSpPr>
          <p:nvPr>
            <p:ph type="subTitle" idx="1"/>
          </p:nvPr>
        </p:nvSpPr>
        <p:spPr>
          <a:xfrm>
            <a:off x="1333501" y="4667250"/>
            <a:ext cx="6562724" cy="1971674"/>
          </a:xfrm>
          <a:solidFill>
            <a:srgbClr val="FFFFFF">
              <a:alpha val="40000"/>
            </a:srgbClr>
          </a:solidFill>
        </p:spPr>
        <p:txBody>
          <a:bodyPr/>
          <a:lstStyle/>
          <a:p>
            <a:r>
              <a:rPr lang="en-GB" dirty="0" smtClean="0"/>
              <a:t>László Zentai</a:t>
            </a:r>
          </a:p>
          <a:p>
            <a:r>
              <a:rPr lang="en-GB" dirty="0" smtClean="0"/>
              <a:t>ICA Secretary-General</a:t>
            </a:r>
          </a:p>
          <a:p>
            <a:r>
              <a:rPr lang="en-GB" sz="2000" dirty="0" smtClean="0"/>
              <a:t>Department of Cartography and </a:t>
            </a:r>
            <a:r>
              <a:rPr lang="en-GB" sz="2000" dirty="0" err="1" smtClean="0"/>
              <a:t>Geoinformatics</a:t>
            </a:r>
            <a:endParaRPr lang="en-GB" sz="2000" dirty="0" smtClean="0"/>
          </a:p>
          <a:p>
            <a:r>
              <a:rPr lang="en-GB" sz="2000" dirty="0" err="1" smtClean="0"/>
              <a:t>Eötvös</a:t>
            </a:r>
            <a:r>
              <a:rPr lang="en-GB" sz="2000" dirty="0" smtClean="0"/>
              <a:t> University, Budapest, Hungary</a:t>
            </a:r>
          </a:p>
          <a:p>
            <a:r>
              <a:rPr lang="en-GB" sz="2000" dirty="0" smtClean="0"/>
              <a:t>http://icaci.org</a:t>
            </a:r>
            <a:r>
              <a:rPr lang="hu-HU" sz="2000" dirty="0" smtClean="0"/>
              <a:t> – </a:t>
            </a:r>
            <a:r>
              <a:rPr lang="en-GB" sz="2000" dirty="0" smtClean="0"/>
              <a:t>sg@icaci.org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23824" y="1714501"/>
            <a:ext cx="8905875" cy="1333500"/>
          </a:xfrm>
          <a:solidFill>
            <a:srgbClr val="F2F2F2">
              <a:alpha val="40000"/>
            </a:srgbClr>
          </a:solidFill>
        </p:spPr>
        <p:txBody>
          <a:bodyPr/>
          <a:lstStyle/>
          <a:p>
            <a:pPr eaLnBrk="1" hangingPunct="1"/>
            <a:r>
              <a:rPr lang="en-GB" sz="4800" dirty="0" smtClean="0"/>
              <a:t>ICA and modern cartography</a:t>
            </a:r>
            <a:endParaRPr lang="en-GB" sz="4800" i="1" dirty="0" smtClean="0"/>
          </a:p>
        </p:txBody>
      </p:sp>
      <p:sp>
        <p:nvSpPr>
          <p:cNvPr id="16388" name="Rectangle 34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131050" y="6656388"/>
            <a:ext cx="1600200" cy="201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4C6B896F-3747-406F-BDC5-097BB07A4EFD}" type="slidenum">
              <a:rPr lang="en-US" sz="1000" smtClean="0">
                <a:solidFill>
                  <a:schemeClr val="bg1"/>
                </a:solidFill>
                <a:latin typeface="Frutiger 55 Roman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sz="1000" smtClean="0">
              <a:solidFill>
                <a:schemeClr val="bg1"/>
              </a:solidFill>
              <a:latin typeface="Frutiger 55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1688" y="6656388"/>
            <a:ext cx="1600200" cy="201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54CD38C2-E0CB-4E16-99AF-B99A50E2334D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sz="1000" smtClean="0">
              <a:solidFill>
                <a:schemeClr val="bg1"/>
              </a:solidFill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5299" y="209551"/>
            <a:ext cx="6983413" cy="857250"/>
          </a:xfrm>
        </p:spPr>
        <p:txBody>
          <a:bodyPr/>
          <a:lstStyle/>
          <a:p>
            <a:pPr eaLnBrk="1" hangingPunct="1"/>
            <a:r>
              <a:rPr lang="en-GB" smtClean="0"/>
              <a:t>Sister societies of ICA</a:t>
            </a:r>
          </a:p>
        </p:txBody>
      </p:sp>
      <p:sp>
        <p:nvSpPr>
          <p:cNvPr id="8" name="Picture 6" descr="Landgebruik1"/>
          <p:cNvSpPr>
            <a:spLocks noChangeAspect="1" noChangeArrowheads="1"/>
          </p:cNvSpPr>
          <p:nvPr/>
        </p:nvSpPr>
        <p:spPr bwMode="auto">
          <a:xfrm>
            <a:off x="285750" y="1066800"/>
            <a:ext cx="6810375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pic>
        <p:nvPicPr>
          <p:cNvPr id="70666" name="Kép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6774" y="5237346"/>
            <a:ext cx="18764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5" name="Picture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5279" y="5712526"/>
            <a:ext cx="79057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4" name="Picture 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6099" y="5693477"/>
            <a:ext cx="12096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3" name="Picture 7" descr="International Association of Geodesy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237" y="4029887"/>
            <a:ext cx="65722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2" name="Picture 6" descr="International Federation of Surveyors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3409" y="5103996"/>
            <a:ext cx="6572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5462" y="3267887"/>
            <a:ext cx="4762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0" name="Picture 4" descr="Iho_coul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0945" y="2034511"/>
            <a:ext cx="7334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59" name="Picture 3" descr="imta_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1037" y="1279598"/>
            <a:ext cx="159067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58" name="Picture 2" descr="International Society for Photogrammetry and Remote Sensing"/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5781" y="5118284"/>
            <a:ext cx="9906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5553702"/>
            <a:ext cx="134302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446567" y="1444963"/>
            <a:ext cx="675167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n-GB" sz="1900" b="0" smtClean="0"/>
              <a:t>Joint Board of Geospatial Information Societies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GB" sz="1900" b="0" smtClean="0"/>
              <a:t>Global Spatial Data Infrastructure Association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GB" sz="1900" b="0" smtClean="0"/>
              <a:t>IEEE Geoscience and Remote Sensing Society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GB" sz="1900" b="0" smtClean="0"/>
              <a:t>International Association of Geodesy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GB" sz="1900" b="0" smtClean="0"/>
              <a:t>International Federation of Surveyors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GB" sz="1900" b="0" smtClean="0"/>
              <a:t>International Geographical Union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GB" sz="1900" b="0" smtClean="0"/>
              <a:t>International Hydrographic Organisation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GB" sz="1900" b="0" smtClean="0"/>
              <a:t>International Map Trade Association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GB" sz="1900" b="0" smtClean="0"/>
              <a:t>International Society for Photogrammetry and Remote Sensing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GB" sz="1900" b="0" smtClean="0"/>
              <a:t>International Steering Committee for Global Mapping Secretariat: Geographical Survey Institute </a:t>
            </a:r>
            <a:endParaRPr lang="en-GB" sz="1900" b="0"/>
          </a:p>
        </p:txBody>
      </p:sp>
    </p:spTree>
    <p:extLst>
      <p:ext uri="{BB962C8B-B14F-4D97-AF65-F5344CB8AC3E}">
        <p14:creationId xmlns:p14="http://schemas.microsoft.com/office/powerpoint/2010/main" val="367919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1688" y="6656388"/>
            <a:ext cx="1600200" cy="201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54CD38C2-E0CB-4E16-99AF-B99A50E2334D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sz="1000" smtClean="0">
              <a:solidFill>
                <a:schemeClr val="bg1"/>
              </a:solidFill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5299" y="209551"/>
            <a:ext cx="6983413" cy="857250"/>
          </a:xfrm>
        </p:spPr>
        <p:txBody>
          <a:bodyPr/>
          <a:lstStyle/>
          <a:p>
            <a:pPr eaLnBrk="1" hangingPunct="1"/>
            <a:r>
              <a:rPr lang="hu-HU" dirty="0" smtClean="0"/>
              <a:t>S</a:t>
            </a:r>
            <a:r>
              <a:rPr lang="en-US" dirty="0" smtClean="0"/>
              <a:t>elected objectives of the ICA</a:t>
            </a:r>
            <a:endParaRPr lang="en-GB" dirty="0" smtClean="0"/>
          </a:p>
        </p:txBody>
      </p:sp>
      <p:sp>
        <p:nvSpPr>
          <p:cNvPr id="8" name="Picture 6" descr="Landgebruik1"/>
          <p:cNvSpPr>
            <a:spLocks noChangeAspect="1" noChangeArrowheads="1"/>
          </p:cNvSpPr>
          <p:nvPr/>
        </p:nvSpPr>
        <p:spPr bwMode="auto">
          <a:xfrm>
            <a:off x="285750" y="1066800"/>
            <a:ext cx="6810375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1628" y="1462087"/>
            <a:ext cx="8229600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buChar char="w"/>
              <a:defRPr sz="2400" b="1">
                <a:solidFill>
                  <a:srgbClr val="0F247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buChar char="§"/>
              <a:defRPr sz="2400">
                <a:solidFill>
                  <a:srgbClr val="0F247D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SzPct val="165000"/>
              <a:buChar char="•"/>
              <a:defRPr sz="2400">
                <a:solidFill>
                  <a:srgbClr val="0F247D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SzPct val="85000"/>
              <a:buFont typeface="Symbol" pitchFamily="18" charset="2"/>
              <a:buChar char="-"/>
              <a:defRPr sz="2400">
                <a:solidFill>
                  <a:srgbClr val="0F247D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buChar char="§"/>
              <a:defRPr sz="2400">
                <a:solidFill>
                  <a:srgbClr val="0F247D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buChar char="§"/>
              <a:defRPr sz="2400">
                <a:solidFill>
                  <a:srgbClr val="0F247D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buChar char="§"/>
              <a:defRPr sz="2400">
                <a:solidFill>
                  <a:srgbClr val="0F247D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buChar char="§"/>
              <a:defRPr sz="2400">
                <a:solidFill>
                  <a:srgbClr val="0F247D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buChar char="§"/>
              <a:defRPr sz="2400">
                <a:solidFill>
                  <a:srgbClr val="0F247D"/>
                </a:solidFill>
                <a:latin typeface="+mn-lt"/>
              </a:defRPr>
            </a:lvl9pPr>
          </a:lstStyle>
          <a:p>
            <a:pPr lvl="0">
              <a:buFont typeface="Courier New" pitchFamily="49" charset="0"/>
              <a:buChar char="o"/>
            </a:pPr>
            <a:r>
              <a:rPr lang="en-GB" sz="1900" b="0" dirty="0"/>
              <a:t>To contribute to the understanding and </a:t>
            </a:r>
            <a:r>
              <a:rPr lang="en-GB" sz="1900" dirty="0"/>
              <a:t>solution of world problems</a:t>
            </a:r>
            <a:r>
              <a:rPr lang="en-GB" sz="1900" b="0" dirty="0"/>
              <a:t> through the use of Cartography and </a:t>
            </a:r>
            <a:r>
              <a:rPr lang="en-GB" sz="1900" b="0" dirty="0" err="1"/>
              <a:t>GIScience</a:t>
            </a:r>
            <a:r>
              <a:rPr lang="en-GB" sz="1900" b="0" dirty="0"/>
              <a:t> in decision-making processes.</a:t>
            </a:r>
            <a:endParaRPr lang="hu-HU" sz="1900" b="0" dirty="0"/>
          </a:p>
          <a:p>
            <a:pPr lvl="0">
              <a:buFont typeface="Courier New" pitchFamily="49" charset="0"/>
              <a:buChar char="o"/>
            </a:pPr>
            <a:r>
              <a:rPr lang="en-GB" sz="1900" b="0" dirty="0" smtClean="0"/>
              <a:t>To </a:t>
            </a:r>
            <a:r>
              <a:rPr lang="en-GB" sz="1900" b="0" dirty="0"/>
              <a:t>facilitate the </a:t>
            </a:r>
            <a:r>
              <a:rPr lang="en-GB" sz="1900" dirty="0"/>
              <a:t>transfer of new Cartographic and GI knowledge </a:t>
            </a:r>
            <a:r>
              <a:rPr lang="en-GB" sz="1900" b="0" dirty="0"/>
              <a:t>between and within nations, especially to developing nations, and to undertake </a:t>
            </a:r>
            <a:r>
              <a:rPr lang="en-GB" sz="1900" dirty="0"/>
              <a:t>Capacity Building</a:t>
            </a:r>
            <a:r>
              <a:rPr lang="en-GB" sz="1900" b="0" dirty="0"/>
              <a:t>, notably for communities in need.</a:t>
            </a:r>
            <a:endParaRPr lang="hu-HU" sz="1900" b="0" dirty="0"/>
          </a:p>
          <a:p>
            <a:pPr lvl="0">
              <a:buFont typeface="Courier New" pitchFamily="49" charset="0"/>
              <a:buChar char="o"/>
            </a:pPr>
            <a:r>
              <a:rPr lang="en-GB" sz="1900" b="0" dirty="0"/>
              <a:t>To perform or to promote </a:t>
            </a:r>
            <a:r>
              <a:rPr lang="en-GB" sz="1900" dirty="0"/>
              <a:t>multi-national Cartographic and GI research</a:t>
            </a:r>
            <a:r>
              <a:rPr lang="en-GB" sz="1900" b="0" dirty="0"/>
              <a:t>, including collaborative and trans-disciplinary research, in order to solve scientific and applied problems.</a:t>
            </a:r>
            <a:endParaRPr lang="hu-HU" sz="1900" b="0" dirty="0"/>
          </a:p>
          <a:p>
            <a:pPr lvl="0">
              <a:buFont typeface="Courier New" pitchFamily="49" charset="0"/>
              <a:buChar char="o"/>
            </a:pPr>
            <a:r>
              <a:rPr lang="en-GB" sz="1900" b="0" dirty="0" smtClean="0"/>
              <a:t>To </a:t>
            </a:r>
            <a:r>
              <a:rPr lang="en-GB" sz="1900" b="0" dirty="0"/>
              <a:t>offer its expertise and knowledge of </a:t>
            </a:r>
            <a:r>
              <a:rPr lang="en-GB" sz="1900" dirty="0"/>
              <a:t>technical developments to other organisations</a:t>
            </a:r>
            <a:r>
              <a:rPr lang="en-GB" sz="1900" b="0" dirty="0"/>
              <a:t>, e.g. governments, statistical bodies, GI management organisations.</a:t>
            </a:r>
            <a:endParaRPr lang="hu-HU" sz="1900" b="0" dirty="0"/>
          </a:p>
          <a:p>
            <a:pPr lvl="0">
              <a:buFont typeface="Courier New" pitchFamily="49" charset="0"/>
              <a:buChar char="o"/>
            </a:pPr>
            <a:r>
              <a:rPr lang="en-GB" sz="1900" b="0" dirty="0"/>
              <a:t>To support </a:t>
            </a:r>
            <a:r>
              <a:rPr lang="en-GB" sz="1900" dirty="0" smtClean="0"/>
              <a:t>map</a:t>
            </a:r>
            <a:r>
              <a:rPr lang="hu-HU" sz="1900" dirty="0" smtClean="0"/>
              <a:t>-</a:t>
            </a:r>
            <a:r>
              <a:rPr lang="en-GB" sz="1900" dirty="0" smtClean="0"/>
              <a:t>related </a:t>
            </a:r>
            <a:r>
              <a:rPr lang="en-GB" sz="1900" dirty="0"/>
              <a:t>research </a:t>
            </a:r>
            <a:r>
              <a:rPr lang="en-GB" sz="1900" b="0" dirty="0"/>
              <a:t>in specific topics such as child education, history, theory, and assistance for the visually-impaired.</a:t>
            </a:r>
            <a:endParaRPr lang="hu-HU" sz="1900" b="0" dirty="0"/>
          </a:p>
        </p:txBody>
      </p:sp>
    </p:spTree>
    <p:extLst>
      <p:ext uri="{BB962C8B-B14F-4D97-AF65-F5344CB8AC3E}">
        <p14:creationId xmlns:p14="http://schemas.microsoft.com/office/powerpoint/2010/main" val="1652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1688" y="6656388"/>
            <a:ext cx="1600200" cy="201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54CD38C2-E0CB-4E16-99AF-B99A50E2334D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sz="1000" smtClean="0">
              <a:solidFill>
                <a:schemeClr val="bg1"/>
              </a:solidFill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5299" y="209551"/>
            <a:ext cx="6983413" cy="857250"/>
          </a:xfrm>
        </p:spPr>
        <p:txBody>
          <a:bodyPr/>
          <a:lstStyle/>
          <a:p>
            <a:pPr eaLnBrk="1" hangingPunct="1"/>
            <a:r>
              <a:rPr lang="en-GB" smtClean="0"/>
              <a:t>Modern cartography</a:t>
            </a:r>
          </a:p>
        </p:txBody>
      </p:sp>
      <p:sp>
        <p:nvSpPr>
          <p:cNvPr id="8" name="Picture 6" descr="Landgebruik1"/>
          <p:cNvSpPr>
            <a:spLocks noChangeAspect="1" noChangeArrowheads="1"/>
          </p:cNvSpPr>
          <p:nvPr/>
        </p:nvSpPr>
        <p:spPr bwMode="auto">
          <a:xfrm>
            <a:off x="285750" y="1066800"/>
            <a:ext cx="6810375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1628" y="1462087"/>
            <a:ext cx="8229600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buChar char="w"/>
              <a:defRPr sz="2400" b="1">
                <a:solidFill>
                  <a:srgbClr val="0F247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buChar char="§"/>
              <a:defRPr sz="2400">
                <a:solidFill>
                  <a:srgbClr val="0F247D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SzPct val="165000"/>
              <a:buChar char="•"/>
              <a:defRPr sz="2400">
                <a:solidFill>
                  <a:srgbClr val="0F247D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SzPct val="85000"/>
              <a:buFont typeface="Symbol" pitchFamily="18" charset="2"/>
              <a:buChar char="-"/>
              <a:defRPr sz="2400">
                <a:solidFill>
                  <a:srgbClr val="0F247D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buChar char="§"/>
              <a:defRPr sz="2400">
                <a:solidFill>
                  <a:srgbClr val="0F247D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buChar char="§"/>
              <a:defRPr sz="2400">
                <a:solidFill>
                  <a:srgbClr val="0F247D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buChar char="§"/>
              <a:defRPr sz="2400">
                <a:solidFill>
                  <a:srgbClr val="0F247D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buChar char="§"/>
              <a:defRPr sz="2400">
                <a:solidFill>
                  <a:srgbClr val="0F247D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buChar char="§"/>
              <a:defRPr sz="2400">
                <a:solidFill>
                  <a:srgbClr val="0F247D"/>
                </a:solidFill>
                <a:latin typeface="+mn-lt"/>
              </a:defRPr>
            </a:lvl9pPr>
          </a:lstStyle>
          <a:p>
            <a:pPr lvl="0">
              <a:buFont typeface="Courier New" pitchFamily="49" charset="0"/>
              <a:buChar char="o"/>
            </a:pPr>
            <a:r>
              <a:rPr lang="en-US" sz="1900" b="0" dirty="0" smtClean="0"/>
              <a:t>The actual developments in technology have helped to </a:t>
            </a:r>
            <a:r>
              <a:rPr lang="hu-HU" sz="1900" dirty="0" smtClean="0"/>
              <a:t>„</a:t>
            </a:r>
            <a:r>
              <a:rPr lang="en-US" sz="1900" dirty="0" err="1" smtClean="0"/>
              <a:t>democratise</a:t>
            </a:r>
            <a:r>
              <a:rPr lang="hu-HU" sz="1900" dirty="0" smtClean="0"/>
              <a:t>”</a:t>
            </a:r>
            <a:r>
              <a:rPr lang="en-US" sz="1900" dirty="0" smtClean="0"/>
              <a:t> the cartographic communication processes</a:t>
            </a:r>
            <a:r>
              <a:rPr lang="en-US" sz="1900" b="0" dirty="0" smtClean="0"/>
              <a:t> (user-friendly graphics packages for presentation, </a:t>
            </a:r>
            <a:r>
              <a:rPr lang="hu-HU" sz="1900" b="0" dirty="0" smtClean="0"/>
              <a:t>G</a:t>
            </a:r>
            <a:r>
              <a:rPr lang="en-US" sz="1900" b="0" dirty="0" smtClean="0"/>
              <a:t>I Systems for geographic data exploration and analysis, </a:t>
            </a:r>
            <a:r>
              <a:rPr lang="en-US" sz="1900" b="0" dirty="0" err="1" smtClean="0"/>
              <a:t>visualisation</a:t>
            </a:r>
            <a:r>
              <a:rPr lang="en-US" sz="1900" b="0" dirty="0" smtClean="0"/>
              <a:t> and representation).</a:t>
            </a:r>
            <a:endParaRPr lang="hu-HU" sz="1900" b="0" dirty="0" smtClean="0"/>
          </a:p>
          <a:p>
            <a:pPr lvl="0">
              <a:buFont typeface="Courier New" pitchFamily="49" charset="0"/>
              <a:buChar char="o"/>
            </a:pPr>
            <a:r>
              <a:rPr lang="en-US" sz="1900" b="0" dirty="0" smtClean="0"/>
              <a:t>This has led to a </a:t>
            </a:r>
            <a:r>
              <a:rPr lang="en-US" sz="1900" dirty="0" smtClean="0"/>
              <a:t>renewed interest in the discipline of cartography</a:t>
            </a:r>
            <a:r>
              <a:rPr lang="en-US" sz="1900" b="0" dirty="0" smtClean="0"/>
              <a:t>, and the profession, therefore, continues to flourish with products still ranging from paper maps to maps and atlases on the Internet, like 3D maps, animated maps, and location based services.</a:t>
            </a:r>
            <a:endParaRPr lang="hu-HU" sz="1900" b="0" dirty="0" smtClean="0"/>
          </a:p>
          <a:p>
            <a:pPr lvl="0">
              <a:buFont typeface="Courier New" pitchFamily="49" charset="0"/>
              <a:buChar char="o"/>
            </a:pPr>
            <a:r>
              <a:rPr lang="en-US" sz="1900" b="0" dirty="0" smtClean="0"/>
              <a:t>The </a:t>
            </a:r>
            <a:r>
              <a:rPr lang="hu-HU" sz="1900" b="0" dirty="0" smtClean="0"/>
              <a:t>„</a:t>
            </a:r>
            <a:r>
              <a:rPr lang="en-US" sz="1900" b="0" dirty="0" smtClean="0"/>
              <a:t>renaissance</a:t>
            </a:r>
            <a:r>
              <a:rPr lang="hu-HU" sz="1900" b="0" dirty="0" smtClean="0"/>
              <a:t>”</a:t>
            </a:r>
            <a:r>
              <a:rPr lang="en-US" sz="1900" b="0" dirty="0" smtClean="0"/>
              <a:t> of </a:t>
            </a:r>
            <a:r>
              <a:rPr lang="hu-HU" sz="1900" b="0" dirty="0" smtClean="0"/>
              <a:t>c</a:t>
            </a:r>
            <a:r>
              <a:rPr lang="en-US" sz="1900" b="0" dirty="0" err="1" smtClean="0"/>
              <a:t>artography</a:t>
            </a:r>
            <a:r>
              <a:rPr lang="en-US" sz="1900" b="0" dirty="0" smtClean="0"/>
              <a:t> in recent years has resulted in a </a:t>
            </a:r>
            <a:r>
              <a:rPr lang="en-US" sz="1900" dirty="0" smtClean="0"/>
              <a:t>dynamic combination </a:t>
            </a:r>
            <a:r>
              <a:rPr lang="en-US" sz="1900" b="0" dirty="0" smtClean="0"/>
              <a:t>of the mapping impulse, the technology used in handling and disseminating geospatial data, the increasingly diverse and expanding role of Cartography in everyday life, and the wide-ranging and innovative application areas and uses for maps.</a:t>
            </a:r>
            <a:endParaRPr lang="hu-HU" sz="1900" b="0" dirty="0"/>
          </a:p>
        </p:txBody>
      </p:sp>
    </p:spTree>
    <p:extLst>
      <p:ext uri="{BB962C8B-B14F-4D97-AF65-F5344CB8AC3E}">
        <p14:creationId xmlns:p14="http://schemas.microsoft.com/office/powerpoint/2010/main" val="22285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1775637" y="200694"/>
            <a:ext cx="7368337" cy="949325"/>
          </a:xfrm>
        </p:spPr>
        <p:txBody>
          <a:bodyPr/>
          <a:lstStyle/>
          <a:p>
            <a:r>
              <a:rPr lang="hu-HU" sz="4000" dirty="0" smtClean="0"/>
              <a:t>ICA </a:t>
            </a:r>
            <a:r>
              <a:rPr lang="hu-HU" sz="4000" dirty="0" err="1" smtClean="0"/>
              <a:t>national</a:t>
            </a:r>
            <a:r>
              <a:rPr lang="hu-HU" sz="4000" dirty="0" smtClean="0"/>
              <a:t> </a:t>
            </a:r>
            <a:r>
              <a:rPr lang="hu-HU" sz="4000" dirty="0" err="1" smtClean="0"/>
              <a:t>members</a:t>
            </a:r>
            <a:endParaRPr lang="en-GB" sz="4000" dirty="0" smtClean="0"/>
          </a:p>
        </p:txBody>
      </p:sp>
      <p:sp>
        <p:nvSpPr>
          <p:cNvPr id="5939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151688" y="6656388"/>
            <a:ext cx="1600200" cy="201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1FB7EF2B-A668-4C90-8DC6-EABF75639163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sz="1000" smtClean="0">
              <a:solidFill>
                <a:schemeClr val="bg1"/>
              </a:solidFill>
            </a:endParaRPr>
          </a:p>
        </p:txBody>
      </p:sp>
      <p:pic>
        <p:nvPicPr>
          <p:cNvPr id="59399" name="Picture 7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9607" y="1626709"/>
            <a:ext cx="8442255" cy="488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ICA Strategic Plan</a:t>
            </a:r>
          </a:p>
        </p:txBody>
      </p:sp>
      <p:sp>
        <p:nvSpPr>
          <p:cNvPr id="5058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4041775" cy="4498975"/>
          </a:xfrm>
        </p:spPr>
        <p:txBody>
          <a:bodyPr/>
          <a:lstStyle/>
          <a:p>
            <a:pPr eaLnBrk="1" hangingPunct="1"/>
            <a:r>
              <a:rPr lang="en-US" smtClean="0"/>
              <a:t>Number of actions related to:</a:t>
            </a:r>
          </a:p>
          <a:p>
            <a:pPr lvl="1" eaLnBrk="1" hangingPunct="1"/>
            <a:r>
              <a:rPr lang="en-US" smtClean="0"/>
              <a:t>Ideas and Actions for the Organisation</a:t>
            </a:r>
          </a:p>
          <a:p>
            <a:pPr lvl="1" eaLnBrk="1" hangingPunct="1"/>
            <a:r>
              <a:rPr lang="en-US" smtClean="0"/>
              <a:t>Wider Operational Environments </a:t>
            </a:r>
          </a:p>
        </p:txBody>
      </p:sp>
    </p:spTree>
    <p:extLst>
      <p:ext uri="{BB962C8B-B14F-4D97-AF65-F5344CB8AC3E}">
        <p14:creationId xmlns:p14="http://schemas.microsoft.com/office/powerpoint/2010/main" val="148145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Activities</a:t>
            </a:r>
          </a:p>
        </p:txBody>
      </p:sp>
      <p:sp>
        <p:nvSpPr>
          <p:cNvPr id="5314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81000" y="1371600"/>
            <a:ext cx="854075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General Assembly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Conferences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Commissions and Working Groups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Publications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Links with sister societies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Outreach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Fostering and supporting research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9524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General Assembly</a:t>
            </a:r>
          </a:p>
        </p:txBody>
      </p:sp>
      <p:pic>
        <p:nvPicPr>
          <p:cNvPr id="38915" name="Picture 3" descr="General_Assembly_2_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638" y="2590800"/>
            <a:ext cx="3902075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 descr="General_Assembly_2_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7713" y="2203450"/>
            <a:ext cx="3902075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45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09553" y="0"/>
            <a:ext cx="7134447" cy="9144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  <a:cs typeface="Times New Roman" charset="0"/>
              </a:rPr>
              <a:t>Awards</a:t>
            </a:r>
          </a:p>
        </p:txBody>
      </p:sp>
      <p:sp>
        <p:nvSpPr>
          <p:cNvPr id="5355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637414" y="838200"/>
            <a:ext cx="7354186" cy="4495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cs typeface="Times New Roman" charset="0"/>
              </a:rPr>
              <a:t>Carl </a:t>
            </a:r>
            <a:r>
              <a:rPr lang="en-US" sz="2800" dirty="0" err="1" smtClean="0">
                <a:cs typeface="Times New Roman" charset="0"/>
              </a:rPr>
              <a:t>Mannerfelt</a:t>
            </a:r>
            <a:r>
              <a:rPr lang="en-US" sz="2800" dirty="0" smtClean="0">
                <a:cs typeface="Times New Roman" charset="0"/>
              </a:rPr>
              <a:t> Gold Medal</a:t>
            </a:r>
            <a:r>
              <a:rPr lang="en-GB" sz="2800" dirty="0" smtClean="0">
                <a:cs typeface="Times New Roman" charset="0"/>
              </a:rPr>
              <a:t> </a:t>
            </a:r>
            <a:endParaRPr lang="en-US" sz="2800" dirty="0" smtClean="0">
              <a:cs typeface="Times New Roman" charset="0"/>
            </a:endParaRPr>
          </a:p>
          <a:p>
            <a:pPr lvl="1" eaLnBrk="1" hangingPunct="1"/>
            <a:r>
              <a:rPr lang="en-US" sz="2400" dirty="0" smtClean="0">
                <a:cs typeface="Times New Roman" charset="0"/>
              </a:rPr>
              <a:t>Highest award of the ICA for Cartography and GI Science.</a:t>
            </a:r>
            <a:r>
              <a:rPr lang="en-GB" sz="2400" dirty="0" smtClean="0">
                <a:cs typeface="Times New Roman" charset="0"/>
              </a:rPr>
              <a:t> </a:t>
            </a:r>
            <a:endParaRPr lang="en-US" sz="2400" dirty="0" smtClean="0">
              <a:cs typeface="Times New Roman" charset="0"/>
            </a:endParaRPr>
          </a:p>
          <a:p>
            <a:pPr lvl="2" eaLnBrk="1" hangingPunct="1"/>
            <a:r>
              <a:rPr lang="en-US" sz="2000" dirty="0" smtClean="0">
                <a:cs typeface="Times New Roman" charset="0"/>
              </a:rPr>
              <a:t>Professor David </a:t>
            </a:r>
            <a:r>
              <a:rPr lang="en-US" sz="2000" dirty="0" err="1" smtClean="0">
                <a:cs typeface="Times New Roman" charset="0"/>
              </a:rPr>
              <a:t>Rhind</a:t>
            </a:r>
            <a:r>
              <a:rPr lang="en-US" sz="2000" dirty="0" smtClean="0">
                <a:cs typeface="Times New Roman" charset="0"/>
              </a:rPr>
              <a:t> (UK) and Professor Ernst </a:t>
            </a:r>
            <a:r>
              <a:rPr lang="en-US" sz="2000" dirty="0" err="1" smtClean="0">
                <a:cs typeface="Times New Roman" charset="0"/>
              </a:rPr>
              <a:t>Speiss</a:t>
            </a:r>
            <a:r>
              <a:rPr lang="en-US" sz="2000" dirty="0" smtClean="0">
                <a:cs typeface="Times New Roman" charset="0"/>
              </a:rPr>
              <a:t> (Switzerland), 2005. </a:t>
            </a:r>
          </a:p>
          <a:p>
            <a:pPr lvl="2" eaLnBrk="1" hangingPunct="1"/>
            <a:r>
              <a:rPr lang="en-US" sz="2000" dirty="0" smtClean="0">
                <a:cs typeface="Times New Roman" charset="0"/>
              </a:rPr>
              <a:t>Jack </a:t>
            </a:r>
            <a:r>
              <a:rPr lang="en-US" sz="2000" dirty="0" err="1" smtClean="0">
                <a:cs typeface="Times New Roman" charset="0"/>
              </a:rPr>
              <a:t>Dangermond</a:t>
            </a:r>
            <a:r>
              <a:rPr lang="en-US" sz="2000" dirty="0" smtClean="0">
                <a:cs typeface="Times New Roman" charset="0"/>
              </a:rPr>
              <a:t> (USA), 2007</a:t>
            </a:r>
          </a:p>
          <a:p>
            <a:pPr lvl="2" eaLnBrk="1" hangingPunct="1"/>
            <a:r>
              <a:rPr lang="en-US" sz="2000" dirty="0" err="1" smtClean="0">
                <a:cs typeface="Times New Roman" charset="0"/>
              </a:rPr>
              <a:t>Ferjan</a:t>
            </a:r>
            <a:r>
              <a:rPr lang="en-US" sz="2000" dirty="0" smtClean="0">
                <a:cs typeface="Times New Roman" charset="0"/>
              </a:rPr>
              <a:t> </a:t>
            </a:r>
            <a:r>
              <a:rPr lang="en-US" sz="2000" dirty="0" err="1" smtClean="0">
                <a:cs typeface="Times New Roman" charset="0"/>
              </a:rPr>
              <a:t>Ormeling</a:t>
            </a:r>
            <a:r>
              <a:rPr lang="en-US" sz="2000" dirty="0" smtClean="0">
                <a:cs typeface="Times New Roman" charset="0"/>
              </a:rPr>
              <a:t> (NL), 2009</a:t>
            </a:r>
          </a:p>
          <a:p>
            <a:pPr eaLnBrk="1" hangingPunct="1"/>
            <a:r>
              <a:rPr lang="en-US" sz="2800" dirty="0" smtClean="0">
                <a:cs typeface="Times New Roman" charset="0"/>
              </a:rPr>
              <a:t>Honorary Fellowships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4191000"/>
            <a:ext cx="17319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2550" y="4086225"/>
            <a:ext cx="12954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9088" y="4473575"/>
            <a:ext cx="2160587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5076825" y="5949950"/>
            <a:ext cx="100806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700"/>
              <a:t>O'Reilly Media, Inc.  </a:t>
            </a:r>
          </a:p>
        </p:txBody>
      </p:sp>
      <p:pic>
        <p:nvPicPr>
          <p:cNvPr id="43016" name="Picture 8" descr="ferjan_sma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4419600"/>
            <a:ext cx="1931988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81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92588" y="228600"/>
            <a:ext cx="6779659" cy="887819"/>
          </a:xfrm>
        </p:spPr>
        <p:txBody>
          <a:bodyPr/>
          <a:lstStyle/>
          <a:p>
            <a:pPr eaLnBrk="1" hangingPunct="1"/>
            <a:r>
              <a:rPr lang="en-AU" dirty="0" smtClean="0"/>
              <a:t>Map Exhibition Awards</a:t>
            </a:r>
          </a:p>
        </p:txBody>
      </p:sp>
      <p:sp>
        <p:nvSpPr>
          <p:cNvPr id="53965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11188" y="1844675"/>
            <a:ext cx="4194175" cy="4498975"/>
          </a:xfrm>
        </p:spPr>
        <p:txBody>
          <a:bodyPr/>
          <a:lstStyle/>
          <a:p>
            <a:pPr eaLnBrk="1" hangingPunct="1"/>
            <a:r>
              <a:rPr lang="en-US" sz="2800" smtClean="0"/>
              <a:t>ICA Mapping Excellence Awards</a:t>
            </a:r>
            <a:r>
              <a:rPr lang="en-AU" sz="2800" smtClean="0"/>
              <a:t> – at each conference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5292725" y="3141663"/>
            <a:ext cx="25923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sz="1000"/>
              <a:t>Photo: Meridian Maps</a:t>
            </a:r>
          </a:p>
        </p:txBody>
      </p:sp>
      <p:pic>
        <p:nvPicPr>
          <p:cNvPr id="45061" name="Picture 5" descr="ICA_Award_p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1196975"/>
            <a:ext cx="2519363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 descr="Australia Wall 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3429000"/>
            <a:ext cx="2395538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43200" y="2438400"/>
            <a:ext cx="2057400" cy="2317750"/>
          </a:xfrm>
        </p:spPr>
      </p:pic>
      <p:pic>
        <p:nvPicPr>
          <p:cNvPr id="47107" name="Picture 3" descr="2005_81w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2590800"/>
            <a:ext cx="2057400" cy="2057400"/>
          </a:xfrm>
        </p:spPr>
      </p:pic>
      <p:pic>
        <p:nvPicPr>
          <p:cNvPr id="47108" name="Picture 4" descr="2005_68w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4724400"/>
            <a:ext cx="2133600" cy="2133600"/>
          </a:xfrm>
        </p:spPr>
      </p:pic>
      <p:pic>
        <p:nvPicPr>
          <p:cNvPr id="47109" name="Picture 5" descr="2005_8w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26670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2005_21w"/>
          <p:cNvPicPr>
            <a:picLocks noChangeArrowheads="1"/>
          </p:cNvPicPr>
          <p:nvPr>
            <p:ph sz="quarter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72200" y="304800"/>
            <a:ext cx="2590800" cy="1905000"/>
          </a:xfrm>
        </p:spPr>
      </p:pic>
      <p:pic>
        <p:nvPicPr>
          <p:cNvPr id="47111" name="Picture 7" descr="2005_71w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7331" y="4415096"/>
            <a:ext cx="19812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2664" name="Rectangle 8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4949825" y="2590800"/>
            <a:ext cx="4194175" cy="1143000"/>
          </a:xfrm>
        </p:spPr>
        <p:txBody>
          <a:bodyPr/>
          <a:lstStyle/>
          <a:p>
            <a:pPr eaLnBrk="1" hangingPunct="1"/>
            <a:r>
              <a:rPr lang="en-AU" sz="2400" smtClean="0"/>
              <a:t>Barbara Petchenik Children's World Map Competition</a:t>
            </a:r>
          </a:p>
        </p:txBody>
      </p:sp>
      <p:pic>
        <p:nvPicPr>
          <p:cNvPr id="47113" name="Picture 9" descr="2005_20w"/>
          <p:cNvPicPr>
            <a:picLocks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5029200"/>
            <a:ext cx="21304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6011863" y="6172200"/>
            <a:ext cx="31321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en-AU" sz="1800"/>
          </a:p>
          <a:p>
            <a:pPr algn="r" eaLnBrk="1" hangingPunct="1">
              <a:spcBef>
                <a:spcPct val="50000"/>
              </a:spcBef>
            </a:pPr>
            <a:r>
              <a:rPr lang="en-AU"/>
              <a:t>http://children.library.carleton.ca/</a:t>
            </a:r>
          </a:p>
        </p:txBody>
      </p:sp>
      <p:sp>
        <p:nvSpPr>
          <p:cNvPr id="582667" name="Rectangle 11"/>
          <p:cNvSpPr>
            <a:spLocks noChangeArrowheads="1"/>
          </p:cNvSpPr>
          <p:nvPr/>
        </p:nvSpPr>
        <p:spPr bwMode="auto">
          <a:xfrm>
            <a:off x="5105400" y="3124200"/>
            <a:ext cx="3733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	Commission on Children and Cartography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				</a:t>
            </a:r>
          </a:p>
        </p:txBody>
      </p:sp>
    </p:spTree>
    <p:extLst>
      <p:ext uri="{BB962C8B-B14F-4D97-AF65-F5344CB8AC3E}">
        <p14:creationId xmlns:p14="http://schemas.microsoft.com/office/powerpoint/2010/main" val="218019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6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1688" y="6656388"/>
            <a:ext cx="1600200" cy="201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54CD38C2-E0CB-4E16-99AF-B99A50E2334D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sz="1000" smtClean="0">
              <a:solidFill>
                <a:schemeClr val="bg1"/>
              </a:solidFill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5299" y="209551"/>
            <a:ext cx="6983413" cy="857250"/>
          </a:xfrm>
        </p:spPr>
        <p:txBody>
          <a:bodyPr/>
          <a:lstStyle/>
          <a:p>
            <a:pPr eaLnBrk="1" hangingPunct="1"/>
            <a:r>
              <a:rPr lang="en-GB" smtClean="0"/>
              <a:t>What is ICA?</a:t>
            </a:r>
          </a:p>
        </p:txBody>
      </p:sp>
      <p:sp>
        <p:nvSpPr>
          <p:cNvPr id="8" name="Picture 6" descr="Landgebruik1"/>
          <p:cNvSpPr>
            <a:spLocks noChangeAspect="1" noChangeArrowheads="1"/>
          </p:cNvSpPr>
          <p:nvPr/>
        </p:nvSpPr>
        <p:spPr bwMode="auto">
          <a:xfrm>
            <a:off x="285750" y="1066800"/>
            <a:ext cx="6810375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" name="Rectangle 3"/>
          <p:cNvSpPr txBox="1">
            <a:spLocks noRot="1" noChangeArrowheads="1"/>
          </p:cNvSpPr>
          <p:nvPr/>
        </p:nvSpPr>
        <p:spPr bwMode="auto">
          <a:xfrm>
            <a:off x="323850" y="1579064"/>
            <a:ext cx="8540750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buChar char="w"/>
              <a:defRPr sz="2400" b="1">
                <a:solidFill>
                  <a:srgbClr val="0F247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buChar char="§"/>
              <a:defRPr sz="2400">
                <a:solidFill>
                  <a:srgbClr val="0F247D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SzPct val="165000"/>
              <a:buChar char="•"/>
              <a:defRPr sz="2400">
                <a:solidFill>
                  <a:srgbClr val="0F247D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SzPct val="85000"/>
              <a:buFont typeface="Symbol" pitchFamily="18" charset="2"/>
              <a:buChar char="-"/>
              <a:defRPr sz="2400">
                <a:solidFill>
                  <a:srgbClr val="0F247D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buChar char="§"/>
              <a:defRPr sz="2400">
                <a:solidFill>
                  <a:srgbClr val="0F247D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buChar char="§"/>
              <a:defRPr sz="2400">
                <a:solidFill>
                  <a:srgbClr val="0F247D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buChar char="§"/>
              <a:defRPr sz="2400">
                <a:solidFill>
                  <a:srgbClr val="0F247D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buChar char="§"/>
              <a:defRPr sz="2400">
                <a:solidFill>
                  <a:srgbClr val="0F247D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buChar char="§"/>
              <a:defRPr sz="2400">
                <a:solidFill>
                  <a:srgbClr val="0F247D"/>
                </a:solidFill>
                <a:latin typeface="+mn-lt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en-GB" sz="2800" dirty="0" smtClean="0"/>
              <a:t>International Cartographic Association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GB" b="0" dirty="0" smtClean="0"/>
              <a:t>The world authoritative body for cartography, - the conception, production, dissemination and study of maps.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GB" sz="2800" dirty="0" smtClean="0"/>
              <a:t>ICA Mission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GB" b="0" dirty="0" smtClean="0"/>
              <a:t>To promote the discipline and profession of cartography internationally.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hildren map the world book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825256"/>
            <a:ext cx="8458200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31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Young Scientists Travel Awards</a:t>
            </a:r>
          </a:p>
        </p:txBody>
      </p:sp>
      <p:pic>
        <p:nvPicPr>
          <p:cNvPr id="53252" name="Picture 4" descr="Award winners ICC200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711837"/>
            <a:ext cx="6241312" cy="468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36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47653" y="239232"/>
            <a:ext cx="6280335" cy="962247"/>
          </a:xfrm>
        </p:spPr>
        <p:txBody>
          <a:bodyPr/>
          <a:lstStyle/>
          <a:p>
            <a:pPr eaLnBrk="1" hangingPunct="1"/>
            <a:r>
              <a:rPr lang="en-AU" dirty="0" smtClean="0"/>
              <a:t>Publications</a:t>
            </a:r>
          </a:p>
        </p:txBody>
      </p:sp>
      <p:sp>
        <p:nvSpPr>
          <p:cNvPr id="54169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341438"/>
            <a:ext cx="7927975" cy="4498975"/>
          </a:xfrm>
        </p:spPr>
        <p:txBody>
          <a:bodyPr/>
          <a:lstStyle/>
          <a:p>
            <a:pPr eaLnBrk="1" hangingPunct="1"/>
            <a:r>
              <a:rPr lang="en-AU" sz="2800" dirty="0" smtClean="0"/>
              <a:t>Books</a:t>
            </a:r>
          </a:p>
          <a:p>
            <a:pPr eaLnBrk="1" hangingPunct="1"/>
            <a:r>
              <a:rPr lang="hu-HU" sz="2800" dirty="0" err="1" smtClean="0"/>
              <a:t>Affiliate</a:t>
            </a:r>
            <a:r>
              <a:rPr lang="hu-HU" sz="2800" dirty="0" smtClean="0"/>
              <a:t> </a:t>
            </a:r>
            <a:r>
              <a:rPr lang="hu-HU" sz="2800" dirty="0"/>
              <a:t>j</a:t>
            </a:r>
            <a:r>
              <a:rPr lang="en-AU" sz="2800" dirty="0" err="1" smtClean="0"/>
              <a:t>ournals</a:t>
            </a:r>
            <a:endParaRPr lang="hu-HU" sz="2800" dirty="0" smtClean="0"/>
          </a:p>
          <a:p>
            <a:pPr lvl="1" eaLnBrk="1" hangingPunct="1"/>
            <a:r>
              <a:rPr lang="hu-HU" sz="2800" dirty="0" err="1" smtClean="0"/>
              <a:t>CaGIS</a:t>
            </a:r>
            <a:endParaRPr lang="hu-HU" sz="2800" dirty="0" smtClean="0"/>
          </a:p>
          <a:p>
            <a:pPr lvl="1" eaLnBrk="1" hangingPunct="1"/>
            <a:r>
              <a:rPr lang="hu-HU" sz="2800" dirty="0" err="1" smtClean="0"/>
              <a:t>Cartographic</a:t>
            </a:r>
            <a:r>
              <a:rPr lang="hu-HU" sz="2800" dirty="0" smtClean="0"/>
              <a:t> Journal</a:t>
            </a:r>
          </a:p>
          <a:p>
            <a:pPr lvl="1" eaLnBrk="1" hangingPunct="1"/>
            <a:r>
              <a:rPr lang="hu-HU" sz="2800" dirty="0" err="1" smtClean="0"/>
              <a:t>Cartographica</a:t>
            </a:r>
            <a:endParaRPr lang="en-AU" sz="2800" dirty="0" smtClean="0"/>
          </a:p>
          <a:p>
            <a:pPr eaLnBrk="1" hangingPunct="1"/>
            <a:r>
              <a:rPr lang="hu-HU" sz="2800" dirty="0" smtClean="0"/>
              <a:t>ICA </a:t>
            </a:r>
            <a:r>
              <a:rPr lang="en-AU" sz="2800" dirty="0" smtClean="0"/>
              <a:t>Newsletter</a:t>
            </a:r>
            <a:endParaRPr lang="en-AU" sz="2800" dirty="0" smtClean="0"/>
          </a:p>
          <a:p>
            <a:pPr eaLnBrk="1" hangingPunct="1"/>
            <a:r>
              <a:rPr lang="hu-HU" sz="2800" dirty="0"/>
              <a:t>v</a:t>
            </a:r>
            <a:r>
              <a:rPr lang="en-AU" sz="2800" dirty="0" err="1" smtClean="0"/>
              <a:t>ia</a:t>
            </a:r>
            <a:r>
              <a:rPr lang="en-AU" sz="2800" dirty="0" smtClean="0"/>
              <a:t> </a:t>
            </a:r>
            <a:r>
              <a:rPr lang="en-AU" sz="2800" dirty="0" smtClean="0"/>
              <a:t>Commissions and Working Groups</a:t>
            </a:r>
          </a:p>
        </p:txBody>
      </p:sp>
    </p:spTree>
    <p:extLst>
      <p:ext uri="{BB962C8B-B14F-4D97-AF65-F5344CB8AC3E}">
        <p14:creationId xmlns:p14="http://schemas.microsoft.com/office/powerpoint/2010/main" val="374504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45758" y="44450"/>
            <a:ext cx="6896617" cy="944378"/>
          </a:xfrm>
        </p:spPr>
        <p:txBody>
          <a:bodyPr/>
          <a:lstStyle/>
          <a:p>
            <a:pPr eaLnBrk="1" hangingPunct="1"/>
            <a:r>
              <a:rPr lang="en-AU" dirty="0" smtClean="0"/>
              <a:t>Publications</a:t>
            </a:r>
          </a:p>
        </p:txBody>
      </p:sp>
      <p:sp>
        <p:nvSpPr>
          <p:cNvPr id="543747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AU" sz="2800" smtClean="0"/>
              <a:t>Newsletter</a:t>
            </a:r>
          </a:p>
          <a:p>
            <a:pPr eaLnBrk="1" hangingPunct="1"/>
            <a:endParaRPr lang="en-AU" sz="2800" smtClean="0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23850" y="5667375"/>
            <a:ext cx="386537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sz="1800" dirty="0"/>
              <a:t>Editor, ICA Newsletter:</a:t>
            </a:r>
            <a:br>
              <a:rPr lang="en-AU" sz="1800" dirty="0"/>
            </a:br>
            <a:r>
              <a:rPr lang="en-AU" sz="1800" i="1" dirty="0"/>
              <a:t>Igor </a:t>
            </a:r>
            <a:r>
              <a:rPr lang="en-AU" sz="1800" i="1" dirty="0" err="1"/>
              <a:t>Drecki</a:t>
            </a:r>
            <a:r>
              <a:rPr lang="en-AU" sz="1800" i="1" dirty="0"/>
              <a:t>, New Zealand</a:t>
            </a:r>
            <a:endParaRPr lang="en-AU" sz="1800" dirty="0"/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2565400"/>
            <a:ext cx="2547938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6" descr="ICA%20News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7200" y="990600"/>
            <a:ext cx="3925888" cy="5562600"/>
          </a:xfrm>
        </p:spPr>
      </p:pic>
    </p:spTree>
    <p:extLst>
      <p:ext uri="{BB962C8B-B14F-4D97-AF65-F5344CB8AC3E}">
        <p14:creationId xmlns:p14="http://schemas.microsoft.com/office/powerpoint/2010/main" val="294265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65299" y="305806"/>
            <a:ext cx="6983413" cy="949325"/>
          </a:xfrm>
        </p:spPr>
        <p:txBody>
          <a:bodyPr/>
          <a:lstStyle/>
          <a:p>
            <a:pPr eaLnBrk="1" hangingPunct="1"/>
            <a:r>
              <a:rPr lang="en-AU" sz="3600" dirty="0" smtClean="0"/>
              <a:t>Research Agenda on Cartography and GI Science</a:t>
            </a:r>
          </a:p>
        </p:txBody>
      </p:sp>
      <p:sp>
        <p:nvSpPr>
          <p:cNvPr id="5478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60363" y="1196975"/>
            <a:ext cx="8964612" cy="4498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AU" sz="2400" smtClean="0"/>
          </a:p>
          <a:p>
            <a:pPr eaLnBrk="1" hangingPunct="1">
              <a:lnSpc>
                <a:spcPct val="90000"/>
              </a:lnSpc>
            </a:pPr>
            <a:r>
              <a:rPr lang="en-AU" sz="2400" smtClean="0"/>
              <a:t>Geographic Information</a:t>
            </a:r>
          </a:p>
          <a:p>
            <a:pPr eaLnBrk="1" hangingPunct="1">
              <a:lnSpc>
                <a:spcPct val="90000"/>
              </a:lnSpc>
            </a:pPr>
            <a:r>
              <a:rPr lang="en-AU" sz="2400" smtClean="0"/>
              <a:t>Metadata and SDIs</a:t>
            </a:r>
          </a:p>
          <a:p>
            <a:pPr eaLnBrk="1" hangingPunct="1">
              <a:lnSpc>
                <a:spcPct val="90000"/>
              </a:lnSpc>
            </a:pPr>
            <a:r>
              <a:rPr lang="en-AU" sz="2400" smtClean="0"/>
              <a:t>Geospatial Analysis and Modelling</a:t>
            </a:r>
          </a:p>
          <a:p>
            <a:pPr eaLnBrk="1" hangingPunct="1">
              <a:lnSpc>
                <a:spcPct val="90000"/>
              </a:lnSpc>
            </a:pPr>
            <a:r>
              <a:rPr lang="en-AU" sz="2400" smtClean="0"/>
              <a:t>Usability</a:t>
            </a:r>
          </a:p>
          <a:p>
            <a:pPr eaLnBrk="1" hangingPunct="1">
              <a:lnSpc>
                <a:spcPct val="90000"/>
              </a:lnSpc>
            </a:pPr>
            <a:r>
              <a:rPr lang="en-AU" sz="2400" smtClean="0"/>
              <a:t>Geovisualization, Visual Analytics </a:t>
            </a:r>
          </a:p>
          <a:p>
            <a:pPr eaLnBrk="1" hangingPunct="1">
              <a:lnSpc>
                <a:spcPct val="90000"/>
              </a:lnSpc>
            </a:pPr>
            <a:r>
              <a:rPr lang="en-AU" sz="2400" smtClean="0"/>
              <a:t>Map production </a:t>
            </a:r>
          </a:p>
          <a:p>
            <a:pPr eaLnBrk="1" hangingPunct="1">
              <a:lnSpc>
                <a:spcPct val="90000"/>
              </a:lnSpc>
            </a:pPr>
            <a:r>
              <a:rPr lang="en-AU" sz="2400" smtClean="0"/>
              <a:t>Cartographic Theory </a:t>
            </a:r>
          </a:p>
          <a:p>
            <a:pPr eaLnBrk="1" hangingPunct="1">
              <a:lnSpc>
                <a:spcPct val="90000"/>
              </a:lnSpc>
            </a:pPr>
            <a:r>
              <a:rPr lang="en-AU" sz="2400" smtClean="0"/>
              <a:t>History of Cartography and GI Science </a:t>
            </a:r>
          </a:p>
          <a:p>
            <a:pPr eaLnBrk="1" hangingPunct="1">
              <a:lnSpc>
                <a:spcPct val="90000"/>
              </a:lnSpc>
            </a:pPr>
            <a:r>
              <a:rPr lang="en-AU" sz="2400" smtClean="0"/>
              <a:t>Education </a:t>
            </a:r>
          </a:p>
          <a:p>
            <a:pPr eaLnBrk="1" hangingPunct="1">
              <a:lnSpc>
                <a:spcPct val="90000"/>
              </a:lnSpc>
            </a:pPr>
            <a:r>
              <a:rPr lang="en-AU" sz="2400" smtClean="0"/>
              <a:t>Society </a:t>
            </a:r>
          </a:p>
          <a:p>
            <a:pPr eaLnBrk="1" hangingPunct="1">
              <a:lnSpc>
                <a:spcPct val="90000"/>
              </a:lnSpc>
            </a:pPr>
            <a:endParaRPr lang="en-AU" sz="2400" smtClean="0"/>
          </a:p>
          <a:p>
            <a:pPr eaLnBrk="1" hangingPunct="1">
              <a:lnSpc>
                <a:spcPct val="90000"/>
              </a:lnSpc>
            </a:pPr>
            <a:endParaRPr lang="en-AU" sz="2400" smtClean="0"/>
          </a:p>
          <a:p>
            <a:pPr eaLnBrk="1" hangingPunct="1">
              <a:lnSpc>
                <a:spcPct val="90000"/>
              </a:lnSpc>
            </a:pPr>
            <a:endParaRPr lang="en-AU" sz="2400" smtClean="0"/>
          </a:p>
          <a:p>
            <a:pPr eaLnBrk="1" hangingPunct="1">
              <a:lnSpc>
                <a:spcPct val="90000"/>
              </a:lnSpc>
            </a:pPr>
            <a:endParaRPr lang="en-AU" sz="2400" smtClean="0"/>
          </a:p>
        </p:txBody>
      </p:sp>
    </p:spTree>
    <p:extLst>
      <p:ext uri="{BB962C8B-B14F-4D97-AF65-F5344CB8AC3E}">
        <p14:creationId xmlns:p14="http://schemas.microsoft.com/office/powerpoint/2010/main" val="116181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4000" smtClean="0"/>
              <a:t>Commission and Working Group Activities</a:t>
            </a:r>
          </a:p>
        </p:txBody>
      </p:sp>
      <p:pic>
        <p:nvPicPr>
          <p:cNvPr id="65541" name="Picture 4" descr="karlsruhe2002"/>
          <p:cNvPicPr>
            <a:picLocks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3400" y="1454818"/>
            <a:ext cx="3200400" cy="2400300"/>
          </a:xfrm>
        </p:spPr>
      </p:pic>
      <p:pic>
        <p:nvPicPr>
          <p:cNvPr id="65543" name="Picture 6" descr="Commission-000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388620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Picture 7" descr="interCartoGIS_group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4191000"/>
            <a:ext cx="3200400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5181600" y="3886200"/>
          <a:ext cx="3481388" cy="260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7" imgW="2871216" imgH="2151888" progId="Word.Document.8">
                  <p:embed/>
                </p:oleObj>
              </mc:Choice>
              <mc:Fallback>
                <p:oleObj name="Document" r:id="rId7" imgW="2871216" imgH="215188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886200"/>
                        <a:ext cx="3481388" cy="2608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58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1688" y="6656388"/>
            <a:ext cx="1600200" cy="201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54CD38C2-E0CB-4E16-99AF-B99A50E2334D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sz="1000" smtClean="0">
              <a:solidFill>
                <a:schemeClr val="bg1"/>
              </a:solidFill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5299" y="209551"/>
            <a:ext cx="6983413" cy="857250"/>
          </a:xfrm>
        </p:spPr>
        <p:txBody>
          <a:bodyPr/>
          <a:lstStyle/>
          <a:p>
            <a:pPr eaLnBrk="1" hangingPunct="1"/>
            <a:r>
              <a:rPr lang="en-GB" smtClean="0"/>
              <a:t>Aims of ICA</a:t>
            </a:r>
          </a:p>
        </p:txBody>
      </p:sp>
      <p:sp>
        <p:nvSpPr>
          <p:cNvPr id="8" name="Picture 6" descr="Landgebruik1"/>
          <p:cNvSpPr>
            <a:spLocks noChangeAspect="1" noChangeArrowheads="1"/>
          </p:cNvSpPr>
          <p:nvPr/>
        </p:nvSpPr>
        <p:spPr bwMode="auto">
          <a:xfrm>
            <a:off x="285750" y="1066800"/>
            <a:ext cx="6810375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" name="Rectangle 3"/>
          <p:cNvSpPr txBox="1">
            <a:spLocks noRot="1" noChangeArrowheads="1"/>
          </p:cNvSpPr>
          <p:nvPr/>
        </p:nvSpPr>
        <p:spPr bwMode="auto">
          <a:xfrm>
            <a:off x="323850" y="1579064"/>
            <a:ext cx="8540750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buChar char="w"/>
              <a:defRPr sz="2400" b="1">
                <a:solidFill>
                  <a:srgbClr val="0F247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buChar char="§"/>
              <a:defRPr sz="2400">
                <a:solidFill>
                  <a:srgbClr val="0F247D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SzPct val="165000"/>
              <a:buChar char="•"/>
              <a:defRPr sz="2400">
                <a:solidFill>
                  <a:srgbClr val="0F247D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SzPct val="85000"/>
              <a:buFont typeface="Symbol" pitchFamily="18" charset="2"/>
              <a:buChar char="-"/>
              <a:defRPr sz="2400">
                <a:solidFill>
                  <a:srgbClr val="0F247D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buChar char="§"/>
              <a:defRPr sz="2400">
                <a:solidFill>
                  <a:srgbClr val="0F247D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buChar char="§"/>
              <a:defRPr sz="2400">
                <a:solidFill>
                  <a:srgbClr val="0F247D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buChar char="§"/>
              <a:defRPr sz="2400">
                <a:solidFill>
                  <a:srgbClr val="0F247D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buChar char="§"/>
              <a:defRPr sz="2400">
                <a:solidFill>
                  <a:srgbClr val="0F247D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buChar char="§"/>
              <a:defRPr sz="2400">
                <a:solidFill>
                  <a:srgbClr val="0F247D"/>
                </a:solidFill>
                <a:latin typeface="+mn-lt"/>
              </a:defRPr>
            </a:lvl9pPr>
          </a:lstStyle>
          <a:p>
            <a:pPr lvl="1" eaLnBrk="1" hangingPunct="1">
              <a:buFont typeface="Courier New" pitchFamily="49" charset="0"/>
              <a:buChar char="o"/>
            </a:pPr>
            <a:r>
              <a:rPr lang="en-US" b="0" dirty="0"/>
              <a:t>Understand and solve world-wide problems using </a:t>
            </a:r>
            <a:r>
              <a:rPr lang="en-US" dirty="0"/>
              <a:t>cartography</a:t>
            </a:r>
            <a:r>
              <a:rPr lang="en-US" b="0" dirty="0"/>
              <a:t>; 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b="0" dirty="0"/>
              <a:t>Informing about environmental, economic, social and spatial information through </a:t>
            </a:r>
            <a:r>
              <a:rPr lang="en-US" dirty="0"/>
              <a:t>mapping</a:t>
            </a:r>
            <a:r>
              <a:rPr lang="en-US" b="0" dirty="0"/>
              <a:t>; 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b="0" dirty="0"/>
              <a:t>Global forum on </a:t>
            </a:r>
            <a:r>
              <a:rPr lang="en-US" dirty="0"/>
              <a:t>cartography</a:t>
            </a:r>
            <a:r>
              <a:rPr lang="en-US" b="0" dirty="0"/>
              <a:t>; 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b="0" dirty="0"/>
              <a:t>Transfer of new </a:t>
            </a:r>
            <a:r>
              <a:rPr lang="en-US" dirty="0"/>
              <a:t>cartographic</a:t>
            </a:r>
            <a:r>
              <a:rPr lang="en-US" b="0" dirty="0"/>
              <a:t> technology and knowledge; 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b="0" dirty="0"/>
              <a:t>Multi-national </a:t>
            </a:r>
            <a:r>
              <a:rPr lang="en-US" dirty="0"/>
              <a:t>cartographic</a:t>
            </a:r>
            <a:r>
              <a:rPr lang="en-US" b="0" dirty="0"/>
              <a:t> research; 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b="0" dirty="0"/>
              <a:t>Enhance </a:t>
            </a:r>
            <a:r>
              <a:rPr lang="en-US" dirty="0"/>
              <a:t>cartographic</a:t>
            </a:r>
            <a:r>
              <a:rPr lang="en-US" b="0" dirty="0"/>
              <a:t> education; 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b="0" dirty="0"/>
              <a:t>Promote professional and technical </a:t>
            </a:r>
            <a:r>
              <a:rPr lang="en-US" dirty="0"/>
              <a:t>standards</a:t>
            </a:r>
            <a:r>
              <a:rPr lang="en-US" b="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8181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1688" y="6656388"/>
            <a:ext cx="1600200" cy="201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54CD38C2-E0CB-4E16-99AF-B99A50E2334D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sz="1000" smtClean="0">
              <a:solidFill>
                <a:schemeClr val="bg1"/>
              </a:solidFill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5299" y="209551"/>
            <a:ext cx="6983413" cy="857250"/>
          </a:xfrm>
        </p:spPr>
        <p:txBody>
          <a:bodyPr/>
          <a:lstStyle/>
          <a:p>
            <a:pPr eaLnBrk="1" hangingPunct="1"/>
            <a:r>
              <a:rPr lang="en-GB" dirty="0"/>
              <a:t>The foundation of the ICA</a:t>
            </a:r>
            <a:endParaRPr lang="nl-NL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1629" y="1462088"/>
            <a:ext cx="7389628" cy="5027612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Char char="v"/>
            </a:pPr>
            <a:r>
              <a:rPr lang="en-GB" sz="2000" b="0" dirty="0" smtClean="0"/>
              <a:t>Idea for an international cartographic organisation: Carl </a:t>
            </a:r>
            <a:r>
              <a:rPr lang="en-GB" sz="2000" b="0" dirty="0" err="1" smtClean="0"/>
              <a:t>Mannerfelt</a:t>
            </a:r>
            <a:r>
              <a:rPr lang="en-GB" sz="2000" b="0" dirty="0" smtClean="0"/>
              <a:t>, Sweden (1956).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v"/>
            </a:pPr>
            <a:r>
              <a:rPr lang="en-GB" sz="2000" b="0" dirty="0" smtClean="0"/>
              <a:t>The association was founded June 9, 1959, in Bern, Switzerland.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v"/>
            </a:pPr>
            <a:r>
              <a:rPr lang="en-GB" sz="2000" b="0" dirty="0" smtClean="0"/>
              <a:t>1961 - First General Assembly, Paris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v"/>
            </a:pPr>
            <a:r>
              <a:rPr lang="en-GB" sz="2000" b="0" dirty="0" smtClean="0"/>
              <a:t>First President Eduard </a:t>
            </a:r>
            <a:r>
              <a:rPr lang="en-GB" sz="2000" b="0" dirty="0" err="1" smtClean="0"/>
              <a:t>Imhof</a:t>
            </a:r>
            <a:r>
              <a:rPr lang="en-GB" sz="2000" b="0" dirty="0" smtClean="0"/>
              <a:t>, Switzerland 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v"/>
            </a:pPr>
            <a:r>
              <a:rPr lang="en-GB" sz="2000" b="0" dirty="0" smtClean="0"/>
              <a:t>First international cartographic conferences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2000" dirty="0" smtClean="0"/>
              <a:t>1962: Frankfurt (Germany)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2000" b="0" dirty="0" smtClean="0"/>
              <a:t>1964: Edinburgh (UK)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2000" dirty="0" smtClean="0"/>
              <a:t>1967: Amsterdam (The Netherlands)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2000" b="0" dirty="0" smtClean="0"/>
              <a:t>1968: Delhi (India)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2000" dirty="0" smtClean="0"/>
              <a:t>1970: </a:t>
            </a:r>
            <a:r>
              <a:rPr lang="en-GB" sz="2000" dirty="0" err="1" smtClean="0"/>
              <a:t>Stresa</a:t>
            </a:r>
            <a:r>
              <a:rPr lang="en-GB" sz="2000" dirty="0" smtClean="0"/>
              <a:t> (Italy)</a:t>
            </a:r>
            <a:endParaRPr lang="en-GB" sz="2000" b="0" dirty="0" smtClean="0"/>
          </a:p>
          <a:p>
            <a:pPr eaLnBrk="1" hangingPunct="1">
              <a:lnSpc>
                <a:spcPct val="110000"/>
              </a:lnSpc>
              <a:buFont typeface="Wingdings" pitchFamily="2" charset="2"/>
              <a:buChar char="v"/>
            </a:pPr>
            <a:endParaRPr lang="en-GB" sz="2000" b="0" dirty="0" smtClean="0"/>
          </a:p>
        </p:txBody>
      </p:sp>
      <p:sp>
        <p:nvSpPr>
          <p:cNvPr id="8" name="Picture 6" descr="Landgebruik1"/>
          <p:cNvSpPr>
            <a:spLocks noChangeAspect="1" noChangeArrowheads="1"/>
          </p:cNvSpPr>
          <p:nvPr/>
        </p:nvSpPr>
        <p:spPr bwMode="auto">
          <a:xfrm>
            <a:off x="285750" y="1066800"/>
            <a:ext cx="6810375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pic>
        <p:nvPicPr>
          <p:cNvPr id="6" name="Picture 4" descr="imhofJ29k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06758" y="2916782"/>
            <a:ext cx="203081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mannerfelt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3543" y="396918"/>
            <a:ext cx="1520457" cy="178627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1688" y="6656388"/>
            <a:ext cx="1600200" cy="201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54CD38C2-E0CB-4E16-99AF-B99A50E2334D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sz="1000" smtClean="0">
              <a:solidFill>
                <a:schemeClr val="bg1"/>
              </a:solidFill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5299" y="209551"/>
            <a:ext cx="6983413" cy="857250"/>
          </a:xfrm>
        </p:spPr>
        <p:txBody>
          <a:bodyPr/>
          <a:lstStyle/>
          <a:p>
            <a:pPr eaLnBrk="1" hangingPunct="1"/>
            <a:r>
              <a:rPr lang="en-GB" smtClean="0"/>
              <a:t>ICA activities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8969" y="1515253"/>
            <a:ext cx="7389628" cy="3684068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2000" b="0" dirty="0" smtClean="0"/>
              <a:t>General Assembly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2000" b="0" dirty="0" smtClean="0"/>
              <a:t>Conferences</a:t>
            </a:r>
            <a:r>
              <a:rPr lang="hu-HU" sz="2000" b="0" dirty="0" smtClean="0"/>
              <a:t> (map </a:t>
            </a:r>
            <a:r>
              <a:rPr lang="hu-HU" sz="2000" b="0" dirty="0" err="1" smtClean="0"/>
              <a:t>exhibitions</a:t>
            </a:r>
            <a:r>
              <a:rPr lang="hu-HU" sz="2000" b="0" dirty="0" smtClean="0"/>
              <a:t>)</a:t>
            </a:r>
            <a:endParaRPr lang="en-GB" sz="2000" b="0" dirty="0" smtClean="0"/>
          </a:p>
          <a:p>
            <a:pPr eaLnBrk="1" hangingPunct="1"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2000" b="0" dirty="0" smtClean="0"/>
              <a:t>Commissions and Working Groups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2000" b="0" dirty="0" smtClean="0"/>
              <a:t>Publications (Springer)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2000" b="0" dirty="0" smtClean="0"/>
              <a:t>Links with sister societies 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2000" b="0" dirty="0" smtClean="0"/>
              <a:t>Outreach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2000" b="0" dirty="0" smtClean="0"/>
              <a:t>ICA Strategic Plan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2000" b="0" dirty="0" smtClean="0"/>
              <a:t>ICA Research Agenda</a:t>
            </a:r>
            <a:endParaRPr lang="hu-HU" sz="2000" b="0" dirty="0" smtClean="0"/>
          </a:p>
          <a:p>
            <a:pPr eaLnBrk="1" hangingPunct="1">
              <a:lnSpc>
                <a:spcPct val="110000"/>
              </a:lnSpc>
              <a:buFont typeface="Wingdings" pitchFamily="2" charset="2"/>
              <a:buChar char="Ø"/>
            </a:pPr>
            <a:r>
              <a:rPr lang="hu-HU" sz="2000" b="0" dirty="0" err="1" smtClean="0"/>
              <a:t>Awards</a:t>
            </a:r>
            <a:endParaRPr lang="en-GB" sz="2000" b="0" dirty="0" smtClean="0"/>
          </a:p>
        </p:txBody>
      </p:sp>
      <p:sp>
        <p:nvSpPr>
          <p:cNvPr id="8" name="Picture 6" descr="Landgebruik1"/>
          <p:cNvSpPr>
            <a:spLocks noChangeAspect="1" noChangeArrowheads="1"/>
          </p:cNvSpPr>
          <p:nvPr/>
        </p:nvSpPr>
        <p:spPr bwMode="auto">
          <a:xfrm>
            <a:off x="285750" y="1066800"/>
            <a:ext cx="6810375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185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1688" y="6656388"/>
            <a:ext cx="1600200" cy="201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54CD38C2-E0CB-4E16-99AF-B99A50E2334D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sz="1000" smtClean="0">
              <a:solidFill>
                <a:schemeClr val="bg1"/>
              </a:solidFill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5299" y="209551"/>
            <a:ext cx="6983413" cy="857250"/>
          </a:xfrm>
        </p:spPr>
        <p:txBody>
          <a:bodyPr/>
          <a:lstStyle/>
          <a:p>
            <a:pPr eaLnBrk="1" hangingPunct="1"/>
            <a:r>
              <a:rPr lang="en-GB" smtClean="0"/>
              <a:t>ICA commissions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1628" y="1462088"/>
            <a:ext cx="8123273" cy="5027612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Char char="v"/>
            </a:pPr>
            <a:r>
              <a:rPr lang="en-US" sz="2000" b="0" dirty="0" smtClean="0"/>
              <a:t>The </a:t>
            </a:r>
            <a:r>
              <a:rPr lang="en-US" sz="2000" b="0" dirty="0" err="1" smtClean="0"/>
              <a:t>realisation</a:t>
            </a:r>
            <a:r>
              <a:rPr lang="en-US" sz="2000" b="0" dirty="0" smtClean="0"/>
              <a:t> of the main objectives of the Association, the encouragement and coordination of cartographic research is assigned to the commissions</a:t>
            </a:r>
            <a:r>
              <a:rPr lang="hu-HU" sz="2000" b="0" dirty="0" smtClean="0"/>
              <a:t> </a:t>
            </a:r>
            <a:r>
              <a:rPr lang="en-US" sz="2000" b="0" dirty="0" smtClean="0"/>
              <a:t>and working groups. </a:t>
            </a:r>
            <a:endParaRPr lang="hu-HU" sz="2000" b="0" dirty="0" smtClean="0"/>
          </a:p>
          <a:p>
            <a:pPr eaLnBrk="1" hangingPunct="1">
              <a:lnSpc>
                <a:spcPct val="110000"/>
              </a:lnSpc>
              <a:buFont typeface="Wingdings" pitchFamily="2" charset="2"/>
              <a:buChar char="v"/>
            </a:pPr>
            <a:r>
              <a:rPr lang="en-US" sz="2000" b="0" dirty="0" smtClean="0"/>
              <a:t>Commissions and working groups form the most vital part of the Association.</a:t>
            </a:r>
            <a:endParaRPr lang="hu-HU" sz="2000" b="0" dirty="0" smtClean="0"/>
          </a:p>
          <a:p>
            <a:pPr eaLnBrk="1" hangingPunct="1">
              <a:lnSpc>
                <a:spcPct val="110000"/>
              </a:lnSpc>
              <a:buFont typeface="Wingdings" pitchFamily="2" charset="2"/>
              <a:buChar char="v"/>
            </a:pPr>
            <a:r>
              <a:rPr lang="en-US" sz="2000" b="0" dirty="0" smtClean="0"/>
              <a:t>Commissions were established for the first time at the General Assembly in 1964:</a:t>
            </a:r>
            <a:endParaRPr lang="hu-HU" sz="2000" b="0" dirty="0" smtClean="0"/>
          </a:p>
          <a:p>
            <a:pPr lvl="1" eaLnBrk="1" hangingPunct="1">
              <a:lnSpc>
                <a:spcPct val="110000"/>
              </a:lnSpc>
              <a:buFont typeface="Courier New" pitchFamily="49" charset="0"/>
              <a:buChar char="o"/>
            </a:pPr>
            <a:r>
              <a:rPr lang="en-US" sz="1800" b="0" dirty="0" smtClean="0"/>
              <a:t>Training of Cartographers</a:t>
            </a:r>
            <a:endParaRPr lang="hu-HU" sz="1800" b="0" dirty="0" smtClean="0"/>
          </a:p>
          <a:p>
            <a:pPr lvl="1" eaLnBrk="1" hangingPunct="1">
              <a:lnSpc>
                <a:spcPct val="110000"/>
              </a:lnSpc>
              <a:buFont typeface="Courier New" pitchFamily="49" charset="0"/>
              <a:buChar char="o"/>
            </a:pPr>
            <a:r>
              <a:rPr lang="en-US" sz="1800" b="0" dirty="0" smtClean="0"/>
              <a:t>Definition, Classification and Standardization of Cartographic Terms</a:t>
            </a:r>
            <a:endParaRPr lang="hu-HU" sz="1800" b="0" dirty="0" smtClean="0"/>
          </a:p>
          <a:p>
            <a:pPr lvl="1" eaLnBrk="1" hangingPunct="1">
              <a:lnSpc>
                <a:spcPct val="110000"/>
              </a:lnSpc>
              <a:buFont typeface="Courier New" pitchFamily="49" charset="0"/>
              <a:buChar char="o"/>
            </a:pPr>
            <a:r>
              <a:rPr lang="en-US" sz="1800" b="0" dirty="0" smtClean="0"/>
              <a:t>Automation in Cartography.</a:t>
            </a:r>
            <a:endParaRPr lang="en-GB" sz="1800" b="0" dirty="0" smtClean="0"/>
          </a:p>
        </p:txBody>
      </p:sp>
      <p:sp>
        <p:nvSpPr>
          <p:cNvPr id="8" name="Picture 6" descr="Landgebruik1"/>
          <p:cNvSpPr>
            <a:spLocks noChangeAspect="1" noChangeArrowheads="1"/>
          </p:cNvSpPr>
          <p:nvPr/>
        </p:nvSpPr>
        <p:spPr bwMode="auto">
          <a:xfrm>
            <a:off x="285750" y="1066800"/>
            <a:ext cx="6810375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333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1688" y="6656388"/>
            <a:ext cx="1600200" cy="201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54CD38C2-E0CB-4E16-99AF-B99A50E2334D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sz="1000" smtClean="0">
              <a:solidFill>
                <a:schemeClr val="bg1"/>
              </a:solidFill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5299" y="209551"/>
            <a:ext cx="6983413" cy="857250"/>
          </a:xfrm>
        </p:spPr>
        <p:txBody>
          <a:bodyPr/>
          <a:lstStyle/>
          <a:p>
            <a:pPr eaLnBrk="1" hangingPunct="1"/>
            <a:r>
              <a:rPr lang="en-GB" dirty="0" smtClean="0"/>
              <a:t>ICA commissions</a:t>
            </a:r>
            <a:r>
              <a:rPr lang="hu-HU" dirty="0" smtClean="0"/>
              <a:t> (1984)</a:t>
            </a:r>
            <a:endParaRPr lang="en-GB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1628" y="1462087"/>
            <a:ext cx="8123273" cy="5083175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GB" sz="2000" b="0" smtClean="0"/>
              <a:t>Standing commissions: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GB" sz="1800" b="0" smtClean="0"/>
              <a:t>Training and Education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GB" sz="1800" b="0" smtClean="0"/>
              <a:t>Map Production Technology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GB" sz="1800" b="0" smtClean="0"/>
              <a:t>Advanced Technology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GB" sz="1800" b="0" smtClean="0"/>
              <a:t>History of Cartography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GB" sz="2000" b="0" smtClean="0"/>
              <a:t>Ad-hoc commissions: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GB" sz="1800" b="0" smtClean="0"/>
              <a:t>Thematic Mapping from Satellite Imagery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GB" sz="1800" b="0" smtClean="0"/>
              <a:t>Urban Cartography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GB" sz="1800" b="0" smtClean="0"/>
              <a:t>Tactual Mapping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GB" sz="1800" b="0" smtClean="0"/>
              <a:t>Marine Cartography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GB" sz="1800" b="0" smtClean="0"/>
              <a:t>Population Cartography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GB" sz="2000" b="0" smtClean="0"/>
              <a:t>Working groups: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GB" sz="1800" b="0" smtClean="0"/>
              <a:t>Cartographic Enterprise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GB" sz="1800" b="0" smtClean="0"/>
              <a:t>Concepts and Methodology in Cartography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GB" sz="1800" b="0" smtClean="0"/>
              <a:t>Map Use</a:t>
            </a:r>
          </a:p>
        </p:txBody>
      </p:sp>
      <p:sp>
        <p:nvSpPr>
          <p:cNvPr id="8" name="Picture 6" descr="Landgebruik1"/>
          <p:cNvSpPr>
            <a:spLocks noChangeAspect="1" noChangeArrowheads="1"/>
          </p:cNvSpPr>
          <p:nvPr/>
        </p:nvSpPr>
        <p:spPr bwMode="auto">
          <a:xfrm>
            <a:off x="285750" y="1066800"/>
            <a:ext cx="6810375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655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1688" y="6656388"/>
            <a:ext cx="1600200" cy="201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54CD38C2-E0CB-4E16-99AF-B99A50E2334D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sz="1000" smtClean="0">
              <a:solidFill>
                <a:schemeClr val="bg1"/>
              </a:solidFill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5299" y="209551"/>
            <a:ext cx="6983413" cy="857250"/>
          </a:xfrm>
        </p:spPr>
        <p:txBody>
          <a:bodyPr/>
          <a:lstStyle/>
          <a:p>
            <a:pPr eaLnBrk="1" hangingPunct="1"/>
            <a:r>
              <a:rPr lang="en-GB" dirty="0" smtClean="0"/>
              <a:t>ICA commissions</a:t>
            </a:r>
            <a:r>
              <a:rPr lang="hu-HU" dirty="0" smtClean="0"/>
              <a:t> (1995)</a:t>
            </a:r>
            <a:endParaRPr lang="en-GB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1628" y="1462088"/>
            <a:ext cx="8123273" cy="2343944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hu-HU" sz="2000" b="0" dirty="0" smtClean="0"/>
              <a:t>ICA had </a:t>
            </a:r>
            <a:r>
              <a:rPr lang="en-US" sz="2000" b="0" dirty="0" smtClean="0"/>
              <a:t>13 commissions and 2 working groups.</a:t>
            </a:r>
            <a:endParaRPr lang="hu-HU" sz="2000" b="0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en-US" sz="2000" b="0" dirty="0" smtClean="0"/>
              <a:t>Most of the commissions were very similar </a:t>
            </a:r>
            <a:r>
              <a:rPr lang="hu-HU" sz="2000" b="0" dirty="0" err="1" smtClean="0"/>
              <a:t>to</a:t>
            </a:r>
            <a:r>
              <a:rPr lang="hu-HU" sz="2000" b="0" dirty="0" smtClean="0"/>
              <a:t> </a:t>
            </a:r>
            <a:r>
              <a:rPr lang="hu-HU" sz="2000" b="0" dirty="0" err="1" smtClean="0"/>
              <a:t>the</a:t>
            </a:r>
            <a:r>
              <a:rPr lang="hu-HU" sz="2000" b="0" dirty="0" smtClean="0"/>
              <a:t> </a:t>
            </a:r>
            <a:r>
              <a:rPr lang="hu-HU" sz="2000" b="0" dirty="0" err="1" smtClean="0"/>
              <a:t>previous</a:t>
            </a:r>
            <a:r>
              <a:rPr lang="hu-HU" sz="2000" b="0" dirty="0" smtClean="0"/>
              <a:t> </a:t>
            </a:r>
            <a:r>
              <a:rPr lang="en-US" sz="2000" b="0" dirty="0" smtClean="0"/>
              <a:t>ones, but there were some new themes: </a:t>
            </a:r>
            <a:endParaRPr lang="hu-HU" sz="2000" b="0" dirty="0" smtClean="0"/>
          </a:p>
          <a:p>
            <a:pPr lvl="1" eaLnBrk="1" hangingPunct="1">
              <a:buFont typeface="Courier New" pitchFamily="49" charset="0"/>
              <a:buChar char="o"/>
            </a:pPr>
            <a:r>
              <a:rPr lang="en-US" sz="2000" b="0" dirty="0" smtClean="0"/>
              <a:t>Standards for the Transfer of Spatial Data</a:t>
            </a:r>
            <a:endParaRPr lang="hu-HU" sz="2000" b="0" dirty="0" smtClean="0"/>
          </a:p>
          <a:p>
            <a:pPr lvl="1" eaLnBrk="1" hangingPunct="1">
              <a:buFont typeface="Courier New" pitchFamily="49" charset="0"/>
              <a:buChar char="o"/>
            </a:pPr>
            <a:r>
              <a:rPr lang="en-US" sz="2000" b="0" dirty="0" smtClean="0"/>
              <a:t>Spatial Data Quality</a:t>
            </a:r>
            <a:endParaRPr lang="hu-HU" sz="2000" b="0" dirty="0" smtClean="0"/>
          </a:p>
          <a:p>
            <a:pPr lvl="1" eaLnBrk="1" hangingPunct="1">
              <a:buFont typeface="Courier New" pitchFamily="49" charset="0"/>
              <a:buChar char="o"/>
            </a:pPr>
            <a:r>
              <a:rPr lang="en-US" sz="2000" b="0" dirty="0" smtClean="0"/>
              <a:t>Visualization</a:t>
            </a:r>
            <a:endParaRPr lang="en-GB" sz="1800" b="0" dirty="0" smtClean="0"/>
          </a:p>
        </p:txBody>
      </p:sp>
      <p:sp>
        <p:nvSpPr>
          <p:cNvPr id="8" name="Picture 6" descr="Landgebruik1"/>
          <p:cNvSpPr>
            <a:spLocks noChangeAspect="1" noChangeArrowheads="1"/>
          </p:cNvSpPr>
          <p:nvPr/>
        </p:nvSpPr>
        <p:spPr bwMode="auto">
          <a:xfrm>
            <a:off x="285750" y="1066800"/>
            <a:ext cx="6810375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891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1688" y="6656388"/>
            <a:ext cx="1600200" cy="201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54CD38C2-E0CB-4E16-99AF-B99A50E2334D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sz="1000" smtClean="0">
              <a:solidFill>
                <a:schemeClr val="bg1"/>
              </a:solidFill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5299" y="209551"/>
            <a:ext cx="6983413" cy="857250"/>
          </a:xfrm>
        </p:spPr>
        <p:txBody>
          <a:bodyPr/>
          <a:lstStyle/>
          <a:p>
            <a:pPr eaLnBrk="1" hangingPunct="1"/>
            <a:r>
              <a:rPr lang="en-GB" dirty="0" smtClean="0"/>
              <a:t>ICA commissions</a:t>
            </a:r>
            <a:r>
              <a:rPr lang="hu-HU" dirty="0" smtClean="0"/>
              <a:t> (2011)</a:t>
            </a:r>
            <a:endParaRPr lang="en-GB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1628" y="1462087"/>
            <a:ext cx="8123273" cy="5083175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GB" sz="2000" b="0" dirty="0" smtClean="0"/>
              <a:t>28 commissions, some of them are totally specialized, like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GB" sz="1800" b="0" dirty="0" smtClean="0"/>
              <a:t>Map Production and Geo-Business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GB" sz="1800" b="0" dirty="0" smtClean="0"/>
              <a:t>Maps and Society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GB" sz="1800" b="0" dirty="0" err="1" smtClean="0"/>
              <a:t>Neocartography</a:t>
            </a:r>
            <a:endParaRPr lang="en-GB" sz="1800" b="0" dirty="0" smtClean="0"/>
          </a:p>
          <a:p>
            <a:pPr lvl="1" eaLnBrk="1" hangingPunct="1">
              <a:buFont typeface="Courier New" pitchFamily="49" charset="0"/>
              <a:buChar char="o"/>
            </a:pPr>
            <a:r>
              <a:rPr lang="en-GB" sz="1800" b="0" dirty="0" smtClean="0"/>
              <a:t>Ubiquitous Mapping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GB" sz="1800" b="0" dirty="0" smtClean="0"/>
              <a:t>Use and User Issues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GB" sz="2000" b="0" dirty="0" smtClean="0"/>
              <a:t>New topics: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GB" sz="1800" dirty="0" smtClean="0"/>
              <a:t>Early Warning and Crisis Management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GB" sz="1800" dirty="0" smtClean="0"/>
              <a:t>Cognitive Visualization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GB" sz="1800" dirty="0" smtClean="0"/>
              <a:t>Data Quality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GB" sz="1800" dirty="0" err="1" smtClean="0"/>
              <a:t>Geoinformation</a:t>
            </a:r>
            <a:r>
              <a:rPr lang="en-GB" sz="1800" dirty="0" smtClean="0"/>
              <a:t> Infrastructures and Standards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GB" sz="1800" dirty="0" smtClean="0"/>
              <a:t>Geospatial Analysis and </a:t>
            </a:r>
            <a:r>
              <a:rPr lang="en-GB" sz="1800" dirty="0" err="1" smtClean="0"/>
              <a:t>Modeling</a:t>
            </a:r>
            <a:endParaRPr lang="en-GB" sz="1800" dirty="0" smtClean="0"/>
          </a:p>
          <a:p>
            <a:pPr lvl="1" eaLnBrk="1" hangingPunct="1">
              <a:buFont typeface="Courier New" pitchFamily="49" charset="0"/>
              <a:buChar char="o"/>
            </a:pPr>
            <a:r>
              <a:rPr lang="en-GB" sz="1800" dirty="0" smtClean="0"/>
              <a:t>GI for Sustainability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GB" sz="1800" dirty="0" smtClean="0"/>
              <a:t>Open Source Geospatial Technologies</a:t>
            </a:r>
            <a:endParaRPr lang="en-GB" sz="1800" b="0" dirty="0" smtClean="0"/>
          </a:p>
        </p:txBody>
      </p:sp>
      <p:sp>
        <p:nvSpPr>
          <p:cNvPr id="8" name="Picture 6" descr="Landgebruik1"/>
          <p:cNvSpPr>
            <a:spLocks noChangeAspect="1" noChangeArrowheads="1"/>
          </p:cNvSpPr>
          <p:nvPr/>
        </p:nvSpPr>
        <p:spPr bwMode="auto">
          <a:xfrm>
            <a:off x="285750" y="1066800"/>
            <a:ext cx="6810375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099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RIKS_PowerPoint_Template">
  <a:themeElements>
    <a:clrScheme name="RIKS_PowerPoint_Templat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RIKS_PowerPoint_Templat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F1E7D"/>
          </a:buClr>
          <a:buSzTx/>
          <a:buFont typeface="Wingdings" pitchFamily="2" charset="2"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0F247D"/>
            </a:solidFill>
            <a:effectLst/>
            <a:latin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F1E7D"/>
          </a:buClr>
          <a:buSzTx/>
          <a:buFont typeface="Wingdings" pitchFamily="2" charset="2"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0F247D"/>
            </a:solidFill>
            <a:effectLst/>
            <a:latin typeface="Lucida Sans Unicode" pitchFamily="34" charset="0"/>
          </a:defRPr>
        </a:defPPr>
      </a:lstStyle>
    </a:lnDef>
  </a:objectDefaults>
  <a:extraClrSchemeLst>
    <a:extraClrScheme>
      <a:clrScheme name="RIKS_PowerPoint_Templat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KS_PowerPoint_Templat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KS_PowerPoint_Templat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KS_PowerPoint_Templat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D:\Public\RIKS_PowerPoint_Template.pot</Template>
  <TotalTime>8647</TotalTime>
  <Words>1016</Words>
  <Application>Microsoft Office PowerPoint</Application>
  <PresentationFormat>Diavetítés a képernyőre (4:3 oldalarány)</PresentationFormat>
  <Paragraphs>194</Paragraphs>
  <Slides>25</Slides>
  <Notes>14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7" baseType="lpstr">
      <vt:lpstr>RIKS_PowerPoint_Template</vt:lpstr>
      <vt:lpstr>Microsoft Word Document</vt:lpstr>
      <vt:lpstr>ICA and modern cartography</vt:lpstr>
      <vt:lpstr>What is ICA?</vt:lpstr>
      <vt:lpstr>Aims of ICA</vt:lpstr>
      <vt:lpstr>The foundation of the ICA</vt:lpstr>
      <vt:lpstr>ICA activities</vt:lpstr>
      <vt:lpstr>ICA commissions</vt:lpstr>
      <vt:lpstr>ICA commissions (1984)</vt:lpstr>
      <vt:lpstr>ICA commissions (1995)</vt:lpstr>
      <vt:lpstr>ICA commissions (2011)</vt:lpstr>
      <vt:lpstr>Sister societies of ICA</vt:lpstr>
      <vt:lpstr>Selected objectives of the ICA</vt:lpstr>
      <vt:lpstr>Modern cartography</vt:lpstr>
      <vt:lpstr>ICA national members</vt:lpstr>
      <vt:lpstr>ICA Strategic Plan</vt:lpstr>
      <vt:lpstr>Activities</vt:lpstr>
      <vt:lpstr>General Assembly</vt:lpstr>
      <vt:lpstr>Awards</vt:lpstr>
      <vt:lpstr>Map Exhibition Awards</vt:lpstr>
      <vt:lpstr>Barbara Petchenik Children's World Map Competition</vt:lpstr>
      <vt:lpstr>PowerPoint bemutató</vt:lpstr>
      <vt:lpstr>Young Scientists Travel Awards</vt:lpstr>
      <vt:lpstr>Publications</vt:lpstr>
      <vt:lpstr>Publications</vt:lpstr>
      <vt:lpstr>Research Agenda on Cartography and GI Science</vt:lpstr>
      <vt:lpstr>Commission and Working Group Activities</vt:lpstr>
    </vt:vector>
  </TitlesOfParts>
  <Company>RIKS BV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Hedwig van Delden</dc:creator>
  <cp:lastModifiedBy>tegeta</cp:lastModifiedBy>
  <cp:revision>307</cp:revision>
  <cp:lastPrinted>1601-01-01T00:00:00Z</cp:lastPrinted>
  <dcterms:created xsi:type="dcterms:W3CDTF">2002-10-16T10:54:18Z</dcterms:created>
  <dcterms:modified xsi:type="dcterms:W3CDTF">2012-06-21T13:39:17Z</dcterms:modified>
</cp:coreProperties>
</file>