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83" r:id="rId2"/>
    <p:sldId id="668" r:id="rId3"/>
    <p:sldId id="693" r:id="rId4"/>
    <p:sldId id="674" r:id="rId5"/>
    <p:sldId id="671" r:id="rId6"/>
    <p:sldId id="675" r:id="rId7"/>
    <p:sldId id="677" r:id="rId8"/>
    <p:sldId id="690" r:id="rId9"/>
    <p:sldId id="694" r:id="rId10"/>
    <p:sldId id="686" r:id="rId11"/>
    <p:sldId id="683" r:id="rId12"/>
    <p:sldId id="684" r:id="rId13"/>
    <p:sldId id="685" r:id="rId14"/>
    <p:sldId id="705" r:id="rId15"/>
    <p:sldId id="681" r:id="rId16"/>
    <p:sldId id="682" r:id="rId17"/>
    <p:sldId id="695" r:id="rId18"/>
    <p:sldId id="679" r:id="rId19"/>
    <p:sldId id="678" r:id="rId20"/>
    <p:sldId id="696" r:id="rId21"/>
    <p:sldId id="700" r:id="rId22"/>
    <p:sldId id="701" r:id="rId23"/>
    <p:sldId id="704" r:id="rId24"/>
    <p:sldId id="702" r:id="rId25"/>
    <p:sldId id="703" r:id="rId26"/>
    <p:sldId id="698" r:id="rId27"/>
    <p:sldId id="699" r:id="rId28"/>
    <p:sldId id="643" r:id="rId29"/>
  </p:sldIdLst>
  <p:sldSz cx="9144000" cy="6858000" type="screen4x3"/>
  <p:notesSz cx="6781800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StoneSans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StoneSans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StoneSans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StoneSans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StoneSans" pitchFamily="2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StoneSans" pitchFamily="2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StoneSans" pitchFamily="2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StoneSans" pitchFamily="2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StoneSans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990099"/>
    <a:srgbClr val="00FF00"/>
    <a:srgbClr val="006600"/>
    <a:srgbClr val="008000"/>
    <a:srgbClr val="009900"/>
    <a:srgbClr val="66FFFF"/>
    <a:srgbClr val="4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72" autoAdjust="0"/>
    <p:restoredTop sz="94667" autoAdjust="0"/>
  </p:normalViewPr>
  <p:slideViewPr>
    <p:cSldViewPr snapToGrid="0">
      <p:cViewPr>
        <p:scale>
          <a:sx n="50" d="100"/>
          <a:sy n="50" d="100"/>
        </p:scale>
        <p:origin x="-69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80" rIns="95559" bIns="47780" numCol="1" anchor="t" anchorCtr="0" compatLnSpc="1">
            <a:prstTxWarp prst="textNoShape">
              <a:avLst/>
            </a:prstTxWarp>
          </a:bodyPr>
          <a:lstStyle>
            <a:lvl1pPr defTabSz="955675">
              <a:defRPr sz="1300" b="0"/>
            </a:lvl1pPr>
          </a:lstStyle>
          <a:p>
            <a:endParaRPr lang="en-GB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80" rIns="95559" bIns="4778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 b="0"/>
            </a:lvl1pPr>
          </a:lstStyle>
          <a:p>
            <a:endParaRPr lang="en-GB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80" rIns="95559" bIns="47780" numCol="1" anchor="b" anchorCtr="0" compatLnSpc="1">
            <a:prstTxWarp prst="textNoShape">
              <a:avLst/>
            </a:prstTxWarp>
          </a:bodyPr>
          <a:lstStyle>
            <a:lvl1pPr defTabSz="955675">
              <a:defRPr sz="1300" b="0"/>
            </a:lvl1pPr>
          </a:lstStyle>
          <a:p>
            <a:endParaRPr lang="en-GB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31338"/>
            <a:ext cx="29384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9" tIns="47780" rIns="95559" bIns="4778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 b="0"/>
            </a:lvl1pPr>
          </a:lstStyle>
          <a:p>
            <a:fld id="{B1515E41-A491-459E-BE40-B51D33F337A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51032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54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92" tIns="44696" rIns="89392" bIns="44696" numCol="1" anchor="t" anchorCtr="0" compatLnSpc="1">
            <a:prstTxWarp prst="textNoShape">
              <a:avLst/>
            </a:prstTxWarp>
          </a:bodyPr>
          <a:lstStyle>
            <a:lvl1pPr defTabSz="893763">
              <a:defRPr sz="1200" b="0"/>
            </a:lvl1pPr>
          </a:lstStyle>
          <a:p>
            <a:endParaRPr lang="en-GB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8924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92" tIns="44696" rIns="89392" bIns="44696" numCol="1" anchor="t" anchorCtr="0" compatLnSpc="1">
            <a:prstTxWarp prst="textNoShape">
              <a:avLst/>
            </a:prstTxWarp>
          </a:bodyPr>
          <a:lstStyle>
            <a:lvl1pPr algn="r" defTabSz="893763">
              <a:defRPr sz="1200" b="0"/>
            </a:lvl1pPr>
          </a:lstStyle>
          <a:p>
            <a:endParaRPr lang="en-GB"/>
          </a:p>
        </p:txBody>
      </p:sp>
      <p:sp>
        <p:nvSpPr>
          <p:cNvPr id="167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4238" y="746125"/>
            <a:ext cx="4976812" cy="3732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7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0588" y="4702175"/>
            <a:ext cx="4964112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92" tIns="44696" rIns="89392" bIns="44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7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4350"/>
            <a:ext cx="29654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92" tIns="44696" rIns="89392" bIns="44696" numCol="1" anchor="b" anchorCtr="0" compatLnSpc="1">
            <a:prstTxWarp prst="textNoShape">
              <a:avLst/>
            </a:prstTxWarp>
          </a:bodyPr>
          <a:lstStyle>
            <a:lvl1pPr defTabSz="893763">
              <a:defRPr sz="1200" b="0"/>
            </a:lvl1pPr>
          </a:lstStyle>
          <a:p>
            <a:endParaRPr lang="en-GB"/>
          </a:p>
        </p:txBody>
      </p:sp>
      <p:sp>
        <p:nvSpPr>
          <p:cNvPr id="167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04350"/>
            <a:ext cx="28924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92" tIns="44696" rIns="89392" bIns="44696" numCol="1" anchor="b" anchorCtr="0" compatLnSpc="1">
            <a:prstTxWarp prst="textNoShape">
              <a:avLst/>
            </a:prstTxWarp>
          </a:bodyPr>
          <a:lstStyle>
            <a:lvl1pPr algn="r" defTabSz="893763">
              <a:defRPr sz="1200" b="0"/>
            </a:lvl1pPr>
          </a:lstStyle>
          <a:p>
            <a:fld id="{E271FD1B-7957-494E-B24C-FF71097544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346804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87385" tIns="43692" rIns="87385" bIns="43692"/>
          <a:lstStyle/>
          <a:p>
            <a:endParaRPr lang="sl-SI" noProof="1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87385" tIns="43692" rIns="87385" bIns="43692"/>
          <a:lstStyle/>
          <a:p>
            <a:endParaRPr lang="sl-SI" noProof="1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9638" y="744538"/>
            <a:ext cx="4964112" cy="3722687"/>
          </a:xfrm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4875"/>
            <a:ext cx="4975225" cy="4467225"/>
          </a:xfrm>
        </p:spPr>
        <p:txBody>
          <a:bodyPr lIns="91081" tIns="45541" rIns="91081" bIns="45541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497B1-CBA5-44B0-930F-C2719266295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E9D53-4DB6-4A32-9454-292362EF1CF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335BE-F0FB-4D16-BF0F-2C228BBA802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E2B40-B813-4466-8989-1B96FFB8A69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3AF2D-647C-413A-8FED-D37955626FB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377F0-15CA-4825-BE2B-AC2E21174C8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2C62F-0A2E-45BC-B43A-8EAE29C7F1F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F17AB-BF33-422B-89DA-9EA9873ADD7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7E0A9-9A14-4382-A5A5-2B35374516D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614752-2066-4415-917A-EF85FC1C9CB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1E64C-6015-4B9A-8498-9C28F4C211B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29BC1DA9-D0B9-4D17-A7F0-161F60E87847}" type="slidenum">
              <a:rPr lang="en-GB"/>
              <a:pPr/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cc2011.fr/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2011.fr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dusanp\My Documents\referati_clanki\ICC Pariz\o karte\slike\PrevojeMTB_podlag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9022" y="10377"/>
            <a:ext cx="2604978" cy="201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dpetrovi\Documents\My Dropbox\lidar\6b krumperk15 sen map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8473" y="0"/>
            <a:ext cx="2530549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dpetrovi\Documents\My Dropbox\lidar\8a kosez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880" y="0"/>
            <a:ext cx="1793594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dpetrovi\Documents\My Dropbox\lidar\9b Ratec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21488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5" name="Rectangle 7"/>
          <p:cNvSpPr>
            <a:spLocks noChangeArrowheads="1"/>
          </p:cNvSpPr>
          <p:nvPr/>
        </p:nvSpPr>
        <p:spPr bwMode="auto">
          <a:xfrm>
            <a:off x="3833813" y="3043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sl-SI"/>
          </a:p>
        </p:txBody>
      </p:sp>
      <p:sp>
        <p:nvSpPr>
          <p:cNvPr id="165902" name="Text Box 14"/>
          <p:cNvSpPr txBox="1">
            <a:spLocks noChangeArrowheads="1"/>
          </p:cNvSpPr>
          <p:nvPr/>
        </p:nvSpPr>
        <p:spPr bwMode="auto">
          <a:xfrm>
            <a:off x="1918652" y="4633595"/>
            <a:ext cx="56435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GB" sz="2000" dirty="0" smtClean="0">
                <a:solidFill>
                  <a:srgbClr val="FFFF00"/>
                </a:solidFill>
                <a:latin typeface="Arial" charset="0"/>
              </a:rPr>
              <a:t>Du</a:t>
            </a:r>
            <a:r>
              <a:rPr lang="sl-SI" sz="2000" dirty="0">
                <a:solidFill>
                  <a:srgbClr val="FFFF00"/>
                </a:solidFill>
                <a:latin typeface="Arial" charset="0"/>
              </a:rPr>
              <a:t>š</a:t>
            </a:r>
            <a:r>
              <a:rPr lang="en-GB" sz="2000" dirty="0">
                <a:solidFill>
                  <a:srgbClr val="FFFF00"/>
                </a:solidFill>
                <a:latin typeface="Arial" charset="0"/>
              </a:rPr>
              <a:t>an </a:t>
            </a:r>
            <a:r>
              <a:rPr lang="en-GB" sz="2000" dirty="0" err="1">
                <a:solidFill>
                  <a:srgbClr val="FFFF00"/>
                </a:solidFill>
                <a:latin typeface="Arial" charset="0"/>
              </a:rPr>
              <a:t>Petrov</a:t>
            </a:r>
            <a:r>
              <a:rPr lang="sl-SI" sz="2000" dirty="0" err="1">
                <a:solidFill>
                  <a:srgbClr val="FFFF00"/>
                </a:solidFill>
                <a:latin typeface="Arial" charset="0"/>
              </a:rPr>
              <a:t>ič</a:t>
            </a:r>
            <a:endParaRPr lang="en-GB" sz="2000" dirty="0">
              <a:solidFill>
                <a:srgbClr val="FFFF00"/>
              </a:solidFill>
              <a:latin typeface="Arial" charset="0"/>
            </a:endParaRPr>
          </a:p>
          <a:p>
            <a:pPr algn="ctr" eaLnBrk="0" hangingPunct="0"/>
            <a:endParaRPr lang="en-GB" sz="2000" dirty="0">
              <a:solidFill>
                <a:srgbClr val="FFFF00"/>
              </a:solidFill>
              <a:latin typeface="Arial" charset="0"/>
            </a:endParaRPr>
          </a:p>
          <a:p>
            <a:pPr algn="ctr" eaLnBrk="0" hangingPunct="0"/>
            <a:r>
              <a:rPr lang="sl-SI" sz="2000" dirty="0" err="1">
                <a:solidFill>
                  <a:srgbClr val="FFFF00"/>
                </a:solidFill>
                <a:latin typeface="Arial" charset="0"/>
              </a:rPr>
              <a:t>Faculty</a:t>
            </a:r>
            <a:r>
              <a:rPr lang="sl-SI" sz="20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sl-SI" sz="2000" dirty="0" err="1">
                <a:solidFill>
                  <a:srgbClr val="FFFF00"/>
                </a:solidFill>
                <a:latin typeface="Arial" charset="0"/>
              </a:rPr>
              <a:t>of</a:t>
            </a:r>
            <a:r>
              <a:rPr lang="sl-SI" sz="20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sl-SI" sz="2000" dirty="0" err="1">
                <a:solidFill>
                  <a:srgbClr val="FFFF00"/>
                </a:solidFill>
                <a:latin typeface="Arial" charset="0"/>
              </a:rPr>
              <a:t>Civil</a:t>
            </a:r>
            <a:r>
              <a:rPr lang="sl-SI" sz="20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sl-SI" sz="2000" dirty="0" err="1">
                <a:solidFill>
                  <a:srgbClr val="FFFF00"/>
                </a:solidFill>
                <a:latin typeface="Arial" charset="0"/>
              </a:rPr>
              <a:t>and</a:t>
            </a:r>
            <a:r>
              <a:rPr lang="sl-SI" sz="20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sl-SI" sz="2000" dirty="0" err="1">
                <a:solidFill>
                  <a:srgbClr val="FFFF00"/>
                </a:solidFill>
                <a:latin typeface="Arial" charset="0"/>
              </a:rPr>
              <a:t>Geodetic</a:t>
            </a:r>
            <a:r>
              <a:rPr lang="sl-SI" sz="20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sl-SI" sz="2000" dirty="0" err="1">
                <a:solidFill>
                  <a:srgbClr val="FFFF00"/>
                </a:solidFill>
                <a:latin typeface="Arial" charset="0"/>
              </a:rPr>
              <a:t>Engineering</a:t>
            </a:r>
            <a:endParaRPr lang="sl-SI" sz="2000" dirty="0">
              <a:solidFill>
                <a:srgbClr val="FFFF00"/>
              </a:solidFill>
              <a:latin typeface="Arial" charset="0"/>
            </a:endParaRPr>
          </a:p>
          <a:p>
            <a:pPr algn="ctr" eaLnBrk="0" hangingPunct="0"/>
            <a:r>
              <a:rPr lang="sl-SI" sz="2000" dirty="0" err="1">
                <a:solidFill>
                  <a:srgbClr val="FFFF00"/>
                </a:solidFill>
                <a:latin typeface="Arial" charset="0"/>
              </a:rPr>
              <a:t>University</a:t>
            </a:r>
            <a:r>
              <a:rPr lang="sl-SI" sz="20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sl-SI" sz="2000" dirty="0" err="1">
                <a:solidFill>
                  <a:srgbClr val="FFFF00"/>
                </a:solidFill>
                <a:latin typeface="Arial" charset="0"/>
              </a:rPr>
              <a:t>of</a:t>
            </a:r>
            <a:r>
              <a:rPr lang="sl-SI" sz="2000" dirty="0">
                <a:solidFill>
                  <a:srgbClr val="FFFF00"/>
                </a:solidFill>
                <a:latin typeface="Arial" charset="0"/>
              </a:rPr>
              <a:t> Ljubljana</a:t>
            </a:r>
            <a:endParaRPr lang="en-GB" sz="2000" dirty="0">
              <a:solidFill>
                <a:srgbClr val="FFFF00"/>
              </a:solidFill>
              <a:latin typeface="Arial" charset="0"/>
            </a:endParaRPr>
          </a:p>
          <a:p>
            <a:pPr algn="ctr" eaLnBrk="0" hangingPunct="0"/>
            <a:r>
              <a:rPr lang="en-GB" sz="2000" dirty="0">
                <a:solidFill>
                  <a:srgbClr val="FFFF00"/>
                </a:solidFill>
                <a:latin typeface="Arial" charset="0"/>
              </a:rPr>
              <a:t>Slovenia</a:t>
            </a:r>
          </a:p>
          <a:p>
            <a:pPr algn="ctr" eaLnBrk="0" hangingPunct="0"/>
            <a:r>
              <a:rPr lang="en-GB" sz="2000" dirty="0">
                <a:solidFill>
                  <a:srgbClr val="FFFF00"/>
                </a:solidFill>
                <a:latin typeface="Arial" charset="0"/>
              </a:rPr>
              <a:t>email: </a:t>
            </a:r>
            <a:r>
              <a:rPr lang="en-GB" sz="2000" dirty="0" err="1">
                <a:solidFill>
                  <a:srgbClr val="FFFF00"/>
                </a:solidFill>
                <a:latin typeface="Arial" charset="0"/>
              </a:rPr>
              <a:t>dusan.petrovic</a:t>
            </a:r>
            <a:r>
              <a:rPr lang="sl-SI" sz="2000" b="0" dirty="0">
                <a:solidFill>
                  <a:srgbClr val="FFFF00"/>
                </a:solidFill>
                <a:latin typeface="Arial" charset="0"/>
              </a:rPr>
              <a:t>@</a:t>
            </a:r>
            <a:r>
              <a:rPr lang="sl-SI" sz="2000" dirty="0" err="1">
                <a:solidFill>
                  <a:srgbClr val="FFFF00"/>
                </a:solidFill>
                <a:latin typeface="Arial" charset="0"/>
              </a:rPr>
              <a:t>fgg.uni</a:t>
            </a:r>
            <a:r>
              <a:rPr lang="sl-SI" sz="2000" dirty="0">
                <a:solidFill>
                  <a:srgbClr val="FFFF00"/>
                </a:solidFill>
                <a:latin typeface="Arial" charset="0"/>
              </a:rPr>
              <a:t>-</a:t>
            </a:r>
            <a:r>
              <a:rPr lang="sl-SI" sz="2000" dirty="0" err="1">
                <a:solidFill>
                  <a:srgbClr val="FFFF00"/>
                </a:solidFill>
                <a:latin typeface="Arial" charset="0"/>
              </a:rPr>
              <a:t>lj</a:t>
            </a:r>
            <a:r>
              <a:rPr lang="en-GB" sz="2000" dirty="0">
                <a:solidFill>
                  <a:srgbClr val="FFFF00"/>
                </a:solidFill>
                <a:latin typeface="Arial" charset="0"/>
              </a:rPr>
              <a:t>.</a:t>
            </a:r>
            <a:r>
              <a:rPr lang="en-GB" sz="2000" dirty="0" err="1">
                <a:solidFill>
                  <a:srgbClr val="FFFF00"/>
                </a:solidFill>
                <a:latin typeface="Arial" charset="0"/>
              </a:rPr>
              <a:t>si</a:t>
            </a:r>
            <a:endParaRPr lang="sl-SI" sz="2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0" y="1973580"/>
            <a:ext cx="9144000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Some experiences in making Orienteering maps in Slovenia from airborne laser scanning data</a:t>
            </a:r>
            <a:endParaRPr lang="en-US" sz="43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9" name="Picture 2" descr="25th International Cartographic Conference / 25e Conférence Cartographique International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095500" cy="1609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266" name="Picture 2" descr="C:\Documents and Settings\dusanp\My Documents\referati_clanki\MC WC Bursa\lidar\sumber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1511"/>
            <a:ext cx="9155132" cy="5495883"/>
          </a:xfrm>
          <a:prstGeom prst="rect">
            <a:avLst/>
          </a:prstGeom>
          <a:noFill/>
        </p:spPr>
      </p:pic>
      <p:pic>
        <p:nvPicPr>
          <p:cNvPr id="651267" name="Picture 3" descr="C:\Documents and Settings\dusanp\My Documents\referati_clanki\MC WC Bursa\lidar\sumberk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1511"/>
            <a:ext cx="9155132" cy="54958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512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5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dusanp\My Documents\referati_clanki\ICC Pariz\o karte\slike\6c sumberk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061" y="346555"/>
            <a:ext cx="8776858" cy="614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dusanp\My Documents\referati_clanki\ICC Pariz\o karte\slike\6d sumberk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061" y="346555"/>
            <a:ext cx="8776858" cy="614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170" name="Picture 2" descr="C:\Documents and Settings\dusanp\My Documents\referati_clanki\MC WC Bursa\lidar\lipica1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496" y="893172"/>
            <a:ext cx="3012073" cy="4954771"/>
          </a:xfrm>
          <a:prstGeom prst="rect">
            <a:avLst/>
          </a:prstGeom>
          <a:noFill/>
        </p:spPr>
      </p:pic>
      <p:pic>
        <p:nvPicPr>
          <p:cNvPr id="647171" name="Picture 3" descr="C:\Documents and Settings\dusanp\My Documents\referati_clanki\MC WC Bursa\lidar\lipica1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6928" y="893172"/>
            <a:ext cx="3012073" cy="4954771"/>
          </a:xfrm>
          <a:prstGeom prst="rect">
            <a:avLst/>
          </a:prstGeom>
          <a:noFill/>
        </p:spPr>
      </p:pic>
      <p:pic>
        <p:nvPicPr>
          <p:cNvPr id="9218" name="Picture 2" descr="C:\Documents and Settings\dusanp\My Documents\referati_clanki\ICC Pariz\o karte\slike\7c lipi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9308" y="603102"/>
            <a:ext cx="2707106" cy="553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52" name="Picture 8" descr="C:\Documents and Settings\dusanp\My Documents\referati_clanki\MC WC Bursa\lidar\lipica2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6780" y="263969"/>
            <a:ext cx="5444366" cy="3180979"/>
          </a:xfrm>
          <a:prstGeom prst="rect">
            <a:avLst/>
          </a:prstGeom>
          <a:noFill/>
        </p:spPr>
      </p:pic>
      <p:pic>
        <p:nvPicPr>
          <p:cNvPr id="646154" name="Picture 10" descr="C:\Documents and Settings\dusanp\My Documents\referati_clanki\MC WC Bursa\lidar\lipica2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6780" y="3570697"/>
            <a:ext cx="5444367" cy="3180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258277"/>
            <a:ext cx="8343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Maps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made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using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LiDAR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data</a:t>
            </a:r>
            <a:endParaRPr lang="sl-SI" sz="3200" b="0" dirty="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Picture 2" descr="C:\Documents and Settings\dusanp\My Documents\referati_clanki\MC WC Bursa\lidar\karta ce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1110286"/>
            <a:ext cx="3467100" cy="2427697"/>
          </a:xfrm>
          <a:prstGeom prst="rect">
            <a:avLst/>
          </a:prstGeom>
          <a:noFill/>
        </p:spPr>
      </p:pic>
      <p:pic>
        <p:nvPicPr>
          <p:cNvPr id="6" name="Picture 2" descr="C:\Documents and Settings\dusanp\My Documents\referati_clanki\ICC Pariz\o karte\slike\9d cela Rate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0310" y="2067697"/>
            <a:ext cx="3175590" cy="475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dusanp\My Documents\referati_clanki\ICC Pariz\o karte\slike\šp_park_Radomlj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599" y="146276"/>
            <a:ext cx="2571751" cy="17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Documents and Settings\dusanp\My Documents\referati_clanki\ICC Pariz\o karte\slike\PrevojeMT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5828"/>
            <a:ext cx="4711337" cy="31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dusanp\My Documents\referati_clanki\MC WC Bursa\lidar\lidar_zaj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208335" cy="6867550"/>
          </a:xfrm>
          <a:prstGeom prst="rect">
            <a:avLst/>
          </a:prstGeom>
          <a:noFill/>
        </p:spPr>
      </p:pic>
      <p:pic>
        <p:nvPicPr>
          <p:cNvPr id="645122" name="Picture 2" descr="C:\Documents and Settings\dusanp\My Documents\referati_clanki\MC WC Bursa\lidar\lid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33" y="-1"/>
            <a:ext cx="8196923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45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4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099" name="Picture 3" descr="C:\Documents and Settings\dusanp\My Documents\referati_clanki\MC WC Bursa\lidar\lidar_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196922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dusanp\My Documents\referati_clanki\ICC Pariz\o karte\slike\8a kosez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237" y="1080386"/>
            <a:ext cx="4382962" cy="474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ocuments and Settings\dusanp\My Documents\referati_clanki\ICC Pariz\o karte\slike\8b kosez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314" y="1080387"/>
            <a:ext cx="4382963" cy="474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469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074" name="Picture 2" descr="C:\Documents and Settings\dusanp\My Documents\referati_clanki\MC WC Bursa\lidar\kar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1969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050" name="Picture 2" descr="C:\Documents and Settings\dusanp\My Documents\referati_clanki\MC WC Bursa\lidar\karta ce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1367"/>
            <a:ext cx="9144000" cy="64027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331018" y="4000500"/>
            <a:ext cx="2717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Sprint map (ISSOM)</a:t>
            </a:r>
          </a:p>
          <a:p>
            <a:pPr algn="ctr"/>
            <a:r>
              <a:rPr lang="sl-SI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DEM 0.5 m</a:t>
            </a:r>
          </a:p>
          <a:p>
            <a:pPr algn="ctr"/>
            <a:r>
              <a:rPr lang="sl-SI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50% time</a:t>
            </a:r>
            <a:endParaRPr lang="sl-SI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1" name="Text Box 3"/>
          <p:cNvSpPr txBox="1">
            <a:spLocks noChangeArrowheads="1"/>
          </p:cNvSpPr>
          <p:nvPr/>
        </p:nvSpPr>
        <p:spPr bwMode="auto">
          <a:xfrm>
            <a:off x="0" y="198120"/>
            <a:ext cx="925195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dirty="0" err="1" smtClean="0">
                <a:solidFill>
                  <a:schemeClr val="tx1"/>
                </a:solidFill>
                <a:latin typeface="Arial" charset="0"/>
              </a:rPr>
              <a:t>Motivation</a:t>
            </a:r>
            <a:r>
              <a:rPr lang="sl-SI" dirty="0" smtClean="0">
                <a:solidFill>
                  <a:schemeClr val="tx1"/>
                </a:solidFill>
                <a:latin typeface="Arial" charset="0"/>
              </a:rPr>
              <a:t>:</a:t>
            </a:r>
          </a:p>
          <a:p>
            <a:endParaRPr lang="sl-SI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rial" charset="0"/>
              </a:rPr>
              <a:t>Orienteering maps are thematic maps with very detailed </a:t>
            </a: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content</a:t>
            </a:r>
            <a:r>
              <a:rPr lang="sl-SI" dirty="0" smtClean="0">
                <a:solidFill>
                  <a:schemeClr val="tx1"/>
                </a:solidFill>
                <a:latin typeface="Arial" charset="0"/>
              </a:rPr>
              <a:t> (</a:t>
            </a:r>
            <a:r>
              <a:rPr lang="sl-SI" dirty="0" err="1" smtClean="0">
                <a:solidFill>
                  <a:schemeClr val="tx1"/>
                </a:solidFill>
                <a:latin typeface="Arial" charset="0"/>
              </a:rPr>
              <a:t>fully</a:t>
            </a:r>
            <a:r>
              <a:rPr lang="sl-SI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Arial" charset="0"/>
              </a:rPr>
              <a:t>standardised</a:t>
            </a:r>
            <a:r>
              <a:rPr lang="sl-SI" dirty="0" smtClean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endParaRPr lang="en-US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rial" charset="0"/>
              </a:rPr>
              <a:t>production is due to extreme detainees of content very expensive, time consuming and it requires a lot of terrain work made by skilled </a:t>
            </a: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mapmaker</a:t>
            </a:r>
            <a:endParaRPr lang="sl-SI" dirty="0" smtClean="0">
              <a:solidFill>
                <a:schemeClr val="tx1"/>
              </a:solidFill>
              <a:latin typeface="Arial" charset="0"/>
            </a:endParaRPr>
          </a:p>
          <a:p>
            <a:endParaRPr lang="sl-SI" dirty="0">
              <a:solidFill>
                <a:schemeClr val="tx1"/>
              </a:solidFill>
              <a:latin typeface="Arial" charset="0"/>
            </a:endParaRPr>
          </a:p>
          <a:p>
            <a:r>
              <a:rPr lang="sl-SI" dirty="0" err="1" smtClean="0">
                <a:solidFill>
                  <a:schemeClr val="tx1"/>
                </a:solidFill>
                <a:latin typeface="Arial" charset="0"/>
              </a:rPr>
              <a:t>necessity</a:t>
            </a:r>
            <a:r>
              <a:rPr lang="sl-SI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Arial" charset="0"/>
              </a:rPr>
              <a:t>for</a:t>
            </a:r>
            <a:r>
              <a:rPr lang="sl-SI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Arial" charset="0"/>
              </a:rPr>
              <a:t>many</a:t>
            </a:r>
            <a:r>
              <a:rPr lang="sl-SI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Arial" charset="0"/>
              </a:rPr>
              <a:t>new</a:t>
            </a:r>
            <a:r>
              <a:rPr lang="sl-SI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Arial" charset="0"/>
              </a:rPr>
              <a:t>maps</a:t>
            </a:r>
            <a:endParaRPr lang="sl-SI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01097" name="Rectangle 9"/>
          <p:cNvSpPr>
            <a:spLocks noChangeArrowheads="1"/>
          </p:cNvSpPr>
          <p:nvPr/>
        </p:nvSpPr>
        <p:spPr bwMode="auto">
          <a:xfrm>
            <a:off x="0" y="-1733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52352" bIns="38088" anchor="ctr">
            <a:spAutoFit/>
          </a:bodyPr>
          <a:lstStyle/>
          <a:p>
            <a:endParaRPr lang="sl-SI"/>
          </a:p>
        </p:txBody>
      </p:sp>
      <p:sp>
        <p:nvSpPr>
          <p:cNvPr id="601098" name="Rectangle 10"/>
          <p:cNvSpPr>
            <a:spLocks noChangeArrowheads="1"/>
          </p:cNvSpPr>
          <p:nvPr/>
        </p:nvSpPr>
        <p:spPr bwMode="auto">
          <a:xfrm>
            <a:off x="0" y="-1733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sl-SI"/>
          </a:p>
        </p:txBody>
      </p:sp>
      <p:sp>
        <p:nvSpPr>
          <p:cNvPr id="601099" name="Rectangle 11"/>
          <p:cNvSpPr>
            <a:spLocks noChangeArrowheads="1"/>
          </p:cNvSpPr>
          <p:nvPr/>
        </p:nvSpPr>
        <p:spPr bwMode="auto">
          <a:xfrm>
            <a:off x="4457700" y="1536700"/>
            <a:ext cx="227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hr-HR" sz="120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hr-HR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01100" name="Rectangle 12"/>
          <p:cNvSpPr>
            <a:spLocks noChangeArrowheads="1"/>
          </p:cNvSpPr>
          <p:nvPr/>
        </p:nvSpPr>
        <p:spPr bwMode="auto">
          <a:xfrm>
            <a:off x="4457700" y="5062538"/>
            <a:ext cx="227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hr-HR" sz="120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hr-HR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01101" name="Rectangle 13"/>
          <p:cNvSpPr>
            <a:spLocks noChangeArrowheads="1"/>
          </p:cNvSpPr>
          <p:nvPr/>
        </p:nvSpPr>
        <p:spPr bwMode="auto">
          <a:xfrm>
            <a:off x="0" y="7937500"/>
            <a:ext cx="18415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 sz="130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0" hangingPunct="0"/>
            <a:endParaRPr lang="en-GB" b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054" name="Picture 6" descr="C:\Documents and Settings\dusanp\My Documents\referati_clanki\ICC Pariz\Roznik\85_Roznik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6345" y="3285461"/>
            <a:ext cx="4607656" cy="357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dusanp\My Documents\referati_clanki\ICC Pariz\o karte\slike\9b Rat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186" y="88763"/>
            <a:ext cx="3560062" cy="325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Documents and Settings\dusanp\My Documents\referati_clanki\ICC Pariz\o karte\slike\9a Rate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7181" y="98425"/>
            <a:ext cx="3549502" cy="324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Documents and Settings\dusanp\My Documents\referati_clanki\ICC Pariz\o karte\slike\2 Ratece ski GP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186" y="3446167"/>
            <a:ext cx="3560062" cy="333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90898" y="3581400"/>
            <a:ext cx="262674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SKI-O map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8 </a:t>
            </a:r>
            <a:r>
              <a:rPr lang="sl-SI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sq.km</a:t>
            </a:r>
            <a:endParaRPr lang="sl-SI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DTK5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DEM 0.5 m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DSM 5 </a:t>
            </a:r>
            <a:r>
              <a:rPr lang="sl-SI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pt</a:t>
            </a:r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/m2</a:t>
            </a:r>
          </a:p>
          <a:p>
            <a:pPr algn="ctr"/>
            <a:r>
              <a:rPr lang="sl-SI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sl-SI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rthophoto</a:t>
            </a:r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0.5 m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GPS (</a:t>
            </a:r>
            <a:r>
              <a:rPr lang="sl-SI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ratrac</a:t>
            </a:r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sl-SI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scuter</a:t>
            </a:r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 </a:t>
            </a:r>
            <a:r>
              <a:rPr lang="sl-SI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hours</a:t>
            </a:r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field</a:t>
            </a:r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check</a:t>
            </a:r>
            <a:endParaRPr lang="sl-SI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888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dusanp\My Documents\referati_clanki\ICC Pariz\o karte\slike\9d cela Rat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074" y="0"/>
            <a:ext cx="7761749" cy="1161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761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dusanp\My Documents\referati_clanki\ICC Pariz\o karte\slike\9d cela Rat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809" y="-4757294"/>
            <a:ext cx="7761749" cy="1161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3198" y="2743200"/>
            <a:ext cx="262674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SKI-O map</a:t>
            </a:r>
          </a:p>
          <a:p>
            <a:pPr algn="ctr"/>
            <a:r>
              <a:rPr lang="sl-SI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8 </a:t>
            </a:r>
            <a:r>
              <a:rPr lang="sl-SI" dirty="0" err="1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sq.km</a:t>
            </a:r>
            <a:endParaRPr lang="sl-SI" dirty="0" smtClean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sl-SI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DTK5</a:t>
            </a:r>
          </a:p>
          <a:p>
            <a:pPr algn="ctr"/>
            <a:r>
              <a:rPr lang="sl-SI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DEM 0.5 m</a:t>
            </a:r>
          </a:p>
          <a:p>
            <a:pPr algn="ctr"/>
            <a:r>
              <a:rPr lang="sl-SI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DSM 5 </a:t>
            </a:r>
            <a:r>
              <a:rPr lang="sl-SI" dirty="0" err="1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pt</a:t>
            </a:r>
            <a:r>
              <a:rPr lang="sl-SI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/m2</a:t>
            </a:r>
          </a:p>
          <a:p>
            <a:pPr algn="ctr"/>
            <a:r>
              <a:rPr lang="sl-SI" dirty="0" err="1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sl-SI" dirty="0" err="1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rthophoto</a:t>
            </a:r>
            <a:r>
              <a:rPr lang="sl-SI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 0.5 m</a:t>
            </a:r>
          </a:p>
          <a:p>
            <a:pPr algn="ctr"/>
            <a:r>
              <a:rPr lang="sl-SI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GPS (</a:t>
            </a:r>
            <a:r>
              <a:rPr lang="sl-SI" dirty="0" err="1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ratrac</a:t>
            </a:r>
            <a:r>
              <a:rPr lang="sl-SI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sl-SI" dirty="0" err="1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scuter</a:t>
            </a:r>
            <a:r>
              <a:rPr lang="sl-SI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algn="ctr"/>
            <a:r>
              <a:rPr lang="sl-SI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2 </a:t>
            </a:r>
            <a:r>
              <a:rPr lang="sl-SI" dirty="0" err="1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hours</a:t>
            </a:r>
            <a:r>
              <a:rPr lang="sl-SI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sl-SI" dirty="0" err="1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field</a:t>
            </a:r>
            <a:r>
              <a:rPr lang="sl-SI" dirty="0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sl-SI" dirty="0" err="1" smtClean="0">
                <a:solidFill>
                  <a:schemeClr val="bg2"/>
                </a:solidFill>
                <a:latin typeface="Calibri" pitchFamily="34" charset="0"/>
                <a:cs typeface="Calibri" pitchFamily="34" charset="0"/>
              </a:rPr>
              <a:t>check</a:t>
            </a:r>
            <a:endParaRPr lang="sl-SI" dirty="0">
              <a:solidFill>
                <a:schemeClr val="bg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143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dusanp\My Documents\referati_clanki\ICC Pariz\o karte\slike\parkKalcerŠOT_do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83302" cy="683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Documents and Settings\dusanp\My Documents\referati_clanki\ICC Pariz\o karte\slike\parkKalcerŠOT_dt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83300" cy="683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Documents and Settings\dusanp\My Documents\referati_clanki\ICC Pariz\o karte\slike\parkKalcerŠOT_dm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83301" cy="683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Documents and Settings\dusanp\My Documents\referati_clanki\ICC Pariz\o karte\slike\parkKalcerŠOT_plas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631" y="0"/>
            <a:ext cx="7283300" cy="683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Documents and Settings\dusanp\My Documents\referati_clanki\ICC Pariz\o karte\slike\parkKalcerŠOT_vs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308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09684" y="990600"/>
            <a:ext cx="24418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DTK5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DEM 0.5 m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DSM 10 </a:t>
            </a:r>
            <a:r>
              <a:rPr lang="sl-SI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pt</a:t>
            </a:r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/m2</a:t>
            </a:r>
          </a:p>
          <a:p>
            <a:pPr algn="ctr"/>
            <a:r>
              <a:rPr lang="sl-SI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sl-SI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rthophoto</a:t>
            </a:r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0.1 m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(april)</a:t>
            </a:r>
            <a:endParaRPr lang="sl-SI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777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dusanp\My Documents\referati_clanki\ICC Pariz\o karte\slike\parkKalcerŠOT_dof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9610"/>
            <a:ext cx="9109636" cy="622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Documents and Settings\dusanp\My Documents\referati_clanki\ICC Pariz\o karte\slike\parkKalcerŠOT_dmv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9610"/>
            <a:ext cx="9109636" cy="622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Documents and Settings\dusanp\My Documents\referati_clanki\ICC Pariz\o karte\slike\parkKalcerŠOT_skup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29610"/>
            <a:ext cx="9109639" cy="622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486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dusanp\My Documents\referati_clanki\ICC Pariz\o karte\slike\šp_park_Radomlj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281582"/>
            <a:ext cx="9085587" cy="626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776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Documents and Settings\dusanp\My Documents\referati_clanki\ICC Pariz\o karte\slike\PrevojeMTB_do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73" y="148855"/>
            <a:ext cx="7200804" cy="66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Documents and Settings\dusanp\My Documents\referati_clanki\ICC Pariz\o karte\slike\PrevojeMTB_dm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72" y="148855"/>
            <a:ext cx="7200805" cy="661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Documents and Settings\dusanp\My Documents\referati_clanki\ICC Pariz\o karte\slike\PrevojeMTB_podlag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73" y="148854"/>
            <a:ext cx="7200805" cy="661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93388" y="1028700"/>
            <a:ext cx="16241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MTBO map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DEM 0.5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OP 0.1 m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(april)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 </a:t>
            </a:r>
            <a:r>
              <a:rPr lang="sl-SI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hours</a:t>
            </a:r>
            <a:endParaRPr lang="sl-SI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sl-SI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tracks</a:t>
            </a:r>
            <a:r>
              <a:rPr lang="sl-SI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sl-SI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888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dusanp\My Documents\referati_clanki\ICC Pariz\o karte\slike\PrevojeMTB_dm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460" y="-1"/>
            <a:ext cx="3693017" cy="339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Documents and Settings\dusanp\My Documents\referati_clanki\ICC Pariz\o karte\slike\PrevojeMTB_dm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9929" y="54692"/>
            <a:ext cx="3633467" cy="333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Documents and Settings\dusanp\My Documents\referati_clanki\ICC Pariz\o karte\slike\PrevojeMTB_do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461" y="3466214"/>
            <a:ext cx="3693017" cy="339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Documents and Settings\dusanp\My Documents\referati_clanki\ICC Pariz\o karte\slike\PrevojeMT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6223" y="3599120"/>
            <a:ext cx="4711337" cy="31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888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Text Box 2"/>
          <p:cNvSpPr txBox="1">
            <a:spLocks noChangeArrowheads="1"/>
          </p:cNvSpPr>
          <p:nvPr/>
        </p:nvSpPr>
        <p:spPr bwMode="auto">
          <a:xfrm>
            <a:off x="1403499" y="669851"/>
            <a:ext cx="690053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3200" b="0" dirty="0" smtClean="0">
                <a:solidFill>
                  <a:schemeClr val="tx1"/>
                </a:solidFill>
                <a:latin typeface="Arial" charset="0"/>
              </a:rPr>
              <a:t>Conclusions</a:t>
            </a:r>
            <a:endParaRPr lang="sl-SI" sz="3200" b="0" dirty="0" smtClean="0">
              <a:solidFill>
                <a:schemeClr val="tx1"/>
              </a:solidFill>
              <a:latin typeface="Arial" charset="0"/>
            </a:endParaRPr>
          </a:p>
          <a:p>
            <a:pPr algn="ctr" eaLnBrk="0" hangingPunct="0"/>
            <a:endParaRPr lang="sl-SI" sz="3200" b="0" dirty="0" smtClean="0">
              <a:solidFill>
                <a:schemeClr val="tx1"/>
              </a:solidFill>
              <a:latin typeface="Arial" charset="0"/>
            </a:endParaRPr>
          </a:p>
          <a:p>
            <a:pPr algn="ctr" eaLnBrk="0" hangingPunct="0"/>
            <a:endParaRPr lang="sl-SI" sz="3200" b="0" dirty="0">
              <a:solidFill>
                <a:schemeClr val="tx1"/>
              </a:solidFill>
              <a:latin typeface="Arial" charset="0"/>
            </a:endParaRPr>
          </a:p>
          <a:p>
            <a:pPr algn="ctr" eaLnBrk="0" hangingPunct="0">
              <a:buFontTx/>
              <a:buChar char="•"/>
            </a:pPr>
            <a:endParaRPr lang="sl-SI" sz="3200" b="0" dirty="0">
              <a:solidFill>
                <a:schemeClr val="tx1"/>
              </a:solidFill>
              <a:latin typeface="Arial" charset="0"/>
            </a:endParaRPr>
          </a:p>
          <a:p>
            <a:pPr algn="ctr" eaLnBrk="0" hangingPunct="0"/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Daniel Lebar: „Don‘t 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you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ever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ask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me to make 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an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O-map on 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the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area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not 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covered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with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LiDAR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data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!“</a:t>
            </a:r>
          </a:p>
        </p:txBody>
      </p:sp>
      <p:pic>
        <p:nvPicPr>
          <p:cNvPr id="3" name="Picture 2" descr="25th International Cartographic Conference / 25e Conférence Cartographique International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3700" y="4953000"/>
            <a:ext cx="2095500" cy="1609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1" name="Text Box 3"/>
          <p:cNvSpPr txBox="1">
            <a:spLocks noChangeArrowheads="1"/>
          </p:cNvSpPr>
          <p:nvPr/>
        </p:nvSpPr>
        <p:spPr bwMode="auto">
          <a:xfrm>
            <a:off x="0" y="198120"/>
            <a:ext cx="925195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dirty="0" err="1" smtClean="0">
                <a:solidFill>
                  <a:schemeClr val="tx1"/>
                </a:solidFill>
                <a:latin typeface="Arial" charset="0"/>
              </a:rPr>
              <a:t>Traditional</a:t>
            </a:r>
            <a:r>
              <a:rPr lang="sl-SI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Arial" charset="0"/>
              </a:rPr>
              <a:t>source</a:t>
            </a:r>
            <a:r>
              <a:rPr lang="sl-SI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Arial" charset="0"/>
              </a:rPr>
              <a:t>data</a:t>
            </a:r>
            <a:r>
              <a:rPr lang="sl-SI" dirty="0" smtClean="0">
                <a:solidFill>
                  <a:schemeClr val="tx1"/>
                </a:solidFill>
                <a:latin typeface="Arial" charset="0"/>
              </a:rPr>
              <a:t>:</a:t>
            </a:r>
          </a:p>
          <a:p>
            <a:endParaRPr lang="sl-SI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buFontTx/>
              <a:buChar char="-"/>
            </a:pPr>
            <a:r>
              <a:rPr lang="sl-SI" dirty="0" err="1" smtClean="0">
                <a:solidFill>
                  <a:schemeClr val="tx1"/>
                </a:solidFill>
                <a:latin typeface="Arial" charset="0"/>
              </a:rPr>
              <a:t>Topographic</a:t>
            </a:r>
            <a:r>
              <a:rPr lang="sl-SI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Arial" charset="0"/>
              </a:rPr>
              <a:t>maps</a:t>
            </a:r>
            <a:endParaRPr lang="sl-SI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buFontTx/>
              <a:buChar char="-"/>
            </a:pPr>
            <a:endParaRPr lang="sl-SI" dirty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buFontTx/>
              <a:buChar char="-"/>
            </a:pPr>
            <a:endParaRPr lang="sl-SI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buFontTx/>
              <a:buChar char="-"/>
            </a:pPr>
            <a:endParaRPr lang="sl-SI" dirty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buFontTx/>
              <a:buChar char="-"/>
            </a:pPr>
            <a:endParaRPr lang="sl-SI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buFontTx/>
              <a:buChar char="-"/>
            </a:pPr>
            <a:endParaRPr lang="sl-SI" dirty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buFontTx/>
              <a:buChar char="-"/>
            </a:pPr>
            <a:endParaRPr lang="sl-SI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buFontTx/>
              <a:buChar char="-"/>
            </a:pPr>
            <a:endParaRPr lang="sl-SI" dirty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buFontTx/>
              <a:buChar char="-"/>
            </a:pPr>
            <a:endParaRPr lang="sl-SI" dirty="0" smtClean="0">
              <a:solidFill>
                <a:schemeClr val="tx1"/>
              </a:solidFill>
              <a:latin typeface="Arial" charset="0"/>
            </a:endParaRPr>
          </a:p>
          <a:p>
            <a:endParaRPr lang="en-US" dirty="0" smtClean="0">
              <a:solidFill>
                <a:schemeClr val="tx1"/>
              </a:solidFill>
              <a:latin typeface="Arial" charset="0"/>
            </a:endParaRPr>
          </a:p>
          <a:p>
            <a:endParaRPr lang="sl-SI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buFontTx/>
              <a:buChar char="-"/>
            </a:pPr>
            <a:r>
              <a:rPr lang="sl-SI" dirty="0" err="1" smtClean="0">
                <a:solidFill>
                  <a:schemeClr val="tx1"/>
                </a:solidFill>
                <a:latin typeface="Arial" charset="0"/>
              </a:rPr>
              <a:t>Aerial</a:t>
            </a:r>
            <a:r>
              <a:rPr lang="sl-SI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Arial" charset="0"/>
              </a:rPr>
              <a:t>images</a:t>
            </a:r>
            <a:r>
              <a:rPr lang="sl-SI" dirty="0" smtClean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sl-SI" dirty="0" err="1" smtClean="0">
                <a:solidFill>
                  <a:schemeClr val="tx1"/>
                </a:solidFill>
                <a:latin typeface="Arial" charset="0"/>
              </a:rPr>
              <a:t>orthophoto</a:t>
            </a:r>
            <a:endParaRPr lang="sl-SI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buFontTx/>
              <a:buChar char="-"/>
            </a:pPr>
            <a:endParaRPr lang="sl-SI" dirty="0">
              <a:solidFill>
                <a:schemeClr val="tx1"/>
              </a:solidFill>
              <a:latin typeface="Arial" charset="0"/>
            </a:endParaRPr>
          </a:p>
          <a:p>
            <a:pPr marL="342900" indent="-342900">
              <a:buFontTx/>
              <a:buChar char="-"/>
            </a:pPr>
            <a:r>
              <a:rPr lang="sl-SI" dirty="0" smtClean="0">
                <a:solidFill>
                  <a:schemeClr val="tx1"/>
                </a:solidFill>
                <a:latin typeface="Arial" charset="0"/>
              </a:rPr>
              <a:t>GPS </a:t>
            </a:r>
            <a:r>
              <a:rPr lang="sl-SI" dirty="0" err="1" smtClean="0">
                <a:solidFill>
                  <a:schemeClr val="tx1"/>
                </a:solidFill>
                <a:latin typeface="Arial" charset="0"/>
              </a:rPr>
              <a:t>survey</a:t>
            </a:r>
            <a:endParaRPr lang="sl-SI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01097" name="Rectangle 9"/>
          <p:cNvSpPr>
            <a:spLocks noChangeArrowheads="1"/>
          </p:cNvSpPr>
          <p:nvPr/>
        </p:nvSpPr>
        <p:spPr bwMode="auto">
          <a:xfrm>
            <a:off x="0" y="-1733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52352" bIns="38088" anchor="ctr">
            <a:spAutoFit/>
          </a:bodyPr>
          <a:lstStyle/>
          <a:p>
            <a:endParaRPr lang="sl-SI"/>
          </a:p>
        </p:txBody>
      </p:sp>
      <p:sp>
        <p:nvSpPr>
          <p:cNvPr id="601098" name="Rectangle 10"/>
          <p:cNvSpPr>
            <a:spLocks noChangeArrowheads="1"/>
          </p:cNvSpPr>
          <p:nvPr/>
        </p:nvSpPr>
        <p:spPr bwMode="auto">
          <a:xfrm>
            <a:off x="0" y="-1733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sl-SI"/>
          </a:p>
        </p:txBody>
      </p:sp>
      <p:sp>
        <p:nvSpPr>
          <p:cNvPr id="601099" name="Rectangle 11"/>
          <p:cNvSpPr>
            <a:spLocks noChangeArrowheads="1"/>
          </p:cNvSpPr>
          <p:nvPr/>
        </p:nvSpPr>
        <p:spPr bwMode="auto">
          <a:xfrm>
            <a:off x="4457700" y="1536700"/>
            <a:ext cx="227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hr-HR" sz="120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hr-HR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01100" name="Rectangle 12"/>
          <p:cNvSpPr>
            <a:spLocks noChangeArrowheads="1"/>
          </p:cNvSpPr>
          <p:nvPr/>
        </p:nvSpPr>
        <p:spPr bwMode="auto">
          <a:xfrm>
            <a:off x="4457700" y="5062538"/>
            <a:ext cx="227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hr-HR" sz="120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hr-HR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01101" name="Rectangle 13"/>
          <p:cNvSpPr>
            <a:spLocks noChangeArrowheads="1"/>
          </p:cNvSpPr>
          <p:nvPr/>
        </p:nvSpPr>
        <p:spPr bwMode="auto">
          <a:xfrm>
            <a:off x="0" y="7937500"/>
            <a:ext cx="18415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 sz="130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0" hangingPunct="0"/>
            <a:endParaRPr lang="en-GB" b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050" name="Picture 2" descr="C:\Documents and Settings\dusanp\My Documents\referati_clanki\ICC Pariz\o karte\slike\1a ukanc 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150" y="1442222"/>
            <a:ext cx="4138589" cy="320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dusanp\My Documents\referati_clanki\ICC Pariz\o karte\slike\1b ukanc tt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7699" y="209624"/>
            <a:ext cx="4138589" cy="320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dusanp\My Documents\referati_clanki\ICC Pariz\Ukanc\ukancdof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1774" y="3524080"/>
            <a:ext cx="3494513" cy="32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978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Text Box 2"/>
          <p:cNvSpPr txBox="1">
            <a:spLocks noChangeArrowheads="1"/>
          </p:cNvSpPr>
          <p:nvPr/>
        </p:nvSpPr>
        <p:spPr bwMode="auto">
          <a:xfrm>
            <a:off x="122239" y="430212"/>
            <a:ext cx="384016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The airborne laser scanning data 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-</a:t>
            </a:r>
          </a:p>
          <a:p>
            <a:pPr eaLnBrk="0" hangingPunct="0"/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promising source data for deriving different 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topographic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data </a:t>
            </a:r>
            <a:endParaRPr lang="en-US" sz="3200" b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098" name="Picture 2" descr="C:\Documents and Settings\dusanp\My Documents\referati_clanki\ICC Pariz\o karte\slike\3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5311" y="477498"/>
            <a:ext cx="5137640" cy="299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dusanp\My Documents\referati_clanki\ICC Pariz\o karte\slike\3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5320" y="3944680"/>
            <a:ext cx="7263533" cy="278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Text Box 2"/>
          <p:cNvSpPr txBox="1">
            <a:spLocks noChangeArrowheads="1"/>
          </p:cNvSpPr>
          <p:nvPr/>
        </p:nvSpPr>
        <p:spPr bwMode="auto">
          <a:xfrm>
            <a:off x="122238" y="430213"/>
            <a:ext cx="92487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Deriving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data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from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ALS:</a:t>
            </a:r>
          </a:p>
          <a:p>
            <a:pPr eaLnBrk="0" hangingPunct="0"/>
            <a:endParaRPr lang="sl-SI" sz="3200" b="0" dirty="0" smtClean="0">
              <a:solidFill>
                <a:schemeClr val="tx1"/>
              </a:solidFill>
              <a:latin typeface="Arial" charset="0"/>
            </a:endParaRPr>
          </a:p>
          <a:p>
            <a:pPr eaLnBrk="0" hangingPunct="0">
              <a:buFontTx/>
              <a:buChar char="-"/>
            </a:pP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a</a:t>
            </a:r>
            <a:r>
              <a:rPr lang="en-US" sz="3200" b="0" dirty="0" err="1" smtClean="0">
                <a:solidFill>
                  <a:schemeClr val="tx1"/>
                </a:solidFill>
                <a:latin typeface="Arial" charset="0"/>
              </a:rPr>
              <a:t>utomated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(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urban environment or forestry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)</a:t>
            </a:r>
          </a:p>
        </p:txBody>
      </p:sp>
      <p:pic>
        <p:nvPicPr>
          <p:cNvPr id="3" name="Picture 3" descr="predklasifikacija"/>
          <p:cNvPicPr>
            <a:picLocks noChangeAspect="1" noChangeArrowheads="1"/>
          </p:cNvPicPr>
          <p:nvPr/>
        </p:nvPicPr>
        <p:blipFill>
          <a:blip r:embed="rId3" cstate="print"/>
          <a:srcRect t="16937" r="6058" b="24977"/>
          <a:stretch>
            <a:fillRect/>
          </a:stretch>
        </p:blipFill>
        <p:spPr bwMode="auto">
          <a:xfrm>
            <a:off x="3743325" y="2339304"/>
            <a:ext cx="540067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klasifikacija"/>
          <p:cNvPicPr>
            <a:picLocks noChangeAspect="1" noChangeArrowheads="1"/>
          </p:cNvPicPr>
          <p:nvPr/>
        </p:nvPicPr>
        <p:blipFill>
          <a:blip r:embed="rId4" cstate="print"/>
          <a:srcRect t="15660" r="8983" b="23087"/>
          <a:stretch>
            <a:fillRect/>
          </a:stretch>
        </p:blipFill>
        <p:spPr bwMode="auto">
          <a:xfrm>
            <a:off x="3671887" y="4541838"/>
            <a:ext cx="5472113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2239" y="430213"/>
            <a:ext cx="3703002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buFontTx/>
              <a:buChar char="-"/>
            </a:pPr>
            <a:endParaRPr lang="sl-SI" sz="3200" b="0" dirty="0" smtClean="0">
              <a:solidFill>
                <a:schemeClr val="tx1"/>
              </a:solidFill>
              <a:latin typeface="Arial" charset="0"/>
            </a:endParaRPr>
          </a:p>
          <a:p>
            <a:pPr eaLnBrk="0" hangingPunct="0">
              <a:buFontTx/>
              <a:buChar char="-"/>
            </a:pPr>
            <a:endParaRPr lang="sl-SI" sz="3200" b="0" dirty="0">
              <a:solidFill>
                <a:schemeClr val="tx1"/>
              </a:solidFill>
              <a:latin typeface="Arial" charset="0"/>
            </a:endParaRPr>
          </a:p>
          <a:p>
            <a:pPr eaLnBrk="0" hangingPunct="0">
              <a:buFontTx/>
              <a:buChar char="-"/>
            </a:pPr>
            <a:endParaRPr lang="sl-SI" sz="3200" b="0" dirty="0" smtClean="0">
              <a:solidFill>
                <a:schemeClr val="tx1"/>
              </a:solidFill>
              <a:latin typeface="Arial" charset="0"/>
            </a:endParaRPr>
          </a:p>
          <a:p>
            <a:pPr eaLnBrk="0" hangingPunct="0">
              <a:buFontTx/>
              <a:buChar char="-"/>
            </a:pPr>
            <a:endParaRPr lang="sl-SI" sz="3200" b="0" dirty="0" smtClean="0">
              <a:solidFill>
                <a:schemeClr val="tx1"/>
              </a:solidFill>
              <a:latin typeface="Arial" charset="0"/>
            </a:endParaRPr>
          </a:p>
          <a:p>
            <a:pPr eaLnBrk="0" hangingPunct="0">
              <a:buFontTx/>
              <a:buChar char="-"/>
            </a:pP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manual recognition of object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s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 in different derived presentations (</a:t>
            </a:r>
            <a:r>
              <a:rPr lang="en-US" sz="3200" b="0" dirty="0" err="1" smtClean="0">
                <a:solidFill>
                  <a:schemeClr val="tx1"/>
                </a:solidFill>
                <a:latin typeface="Arial" charset="0"/>
              </a:rPr>
              <a:t>eg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. </a:t>
            </a:r>
            <a:r>
              <a:rPr lang="en-US" sz="3200" b="0" dirty="0" err="1" smtClean="0">
                <a:solidFill>
                  <a:schemeClr val="tx1"/>
                </a:solidFill>
                <a:latin typeface="Arial" charset="0"/>
              </a:rPr>
              <a:t>hillshading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)</a:t>
            </a:r>
            <a:endParaRPr lang="sl-SI" sz="3200" b="0" dirty="0" smtClean="0">
              <a:solidFill>
                <a:schemeClr val="tx1"/>
              </a:solidFill>
              <a:latin typeface="Arial" charset="0"/>
            </a:endParaRPr>
          </a:p>
          <a:p>
            <a:pPr eaLnBrk="0" hangingPunct="0">
              <a:buFontTx/>
              <a:buChar char="-"/>
            </a:pPr>
            <a:endParaRPr lang="en-US" sz="3200" b="0" dirty="0" smtClean="0">
              <a:solidFill>
                <a:schemeClr val="tx1"/>
              </a:solidFill>
              <a:latin typeface="Arial" charset="0"/>
            </a:endParaRPr>
          </a:p>
          <a:p>
            <a:pPr eaLnBrk="0" hangingPunct="0"/>
            <a:endParaRPr lang="en-US" sz="3200" b="0" dirty="0" smtClean="0">
              <a:solidFill>
                <a:schemeClr val="tx1"/>
              </a:solidFill>
              <a:latin typeface="Arial" charset="0"/>
            </a:endParaRPr>
          </a:p>
          <a:p>
            <a:pPr eaLnBrk="0" hangingPunct="0"/>
            <a:endParaRPr lang="en-US" sz="3200" b="0" dirty="0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Text Box 2"/>
          <p:cNvSpPr txBox="1">
            <a:spLocks noChangeArrowheads="1"/>
          </p:cNvSpPr>
          <p:nvPr/>
        </p:nvSpPr>
        <p:spPr bwMode="auto">
          <a:xfrm>
            <a:off x="0" y="186373"/>
            <a:ext cx="924877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small 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test 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areas on different parts of Slovenia </a:t>
            </a:r>
            <a:endParaRPr lang="sl-SI" sz="3200" b="0" dirty="0" smtClean="0">
              <a:solidFill>
                <a:schemeClr val="tx1"/>
              </a:solidFill>
              <a:latin typeface="Arial" charset="0"/>
            </a:endParaRPr>
          </a:p>
          <a:p>
            <a:pPr eaLnBrk="0" hangingPunct="0"/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representing different types of terrain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:</a:t>
            </a:r>
          </a:p>
          <a:p>
            <a:pPr eaLnBrk="0" hangingPunct="0"/>
            <a:endParaRPr lang="en-US" sz="3200" b="0" dirty="0" smtClean="0">
              <a:solidFill>
                <a:schemeClr val="tx1"/>
              </a:solidFill>
              <a:latin typeface="Arial" charset="0"/>
            </a:endParaRPr>
          </a:p>
          <a:p>
            <a:pPr eaLnBrk="0" hangingPunct="0"/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a</a:t>
            </a:r>
            <a:r>
              <a:rPr lang="en-US" sz="3200" b="0" dirty="0" err="1" smtClean="0">
                <a:solidFill>
                  <a:schemeClr val="tx1"/>
                </a:solidFill>
                <a:latin typeface="Arial" charset="0"/>
              </a:rPr>
              <a:t>rea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 near Ljubljana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: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 steep continental relief</a:t>
            </a:r>
          </a:p>
          <a:p>
            <a:pPr eaLnBrk="0" hangingPunct="0"/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a</a:t>
            </a:r>
            <a:r>
              <a:rPr lang="en-US" sz="3200" b="0" dirty="0" err="1" smtClean="0">
                <a:solidFill>
                  <a:schemeClr val="tx1"/>
                </a:solidFill>
                <a:latin typeface="Arial" charset="0"/>
              </a:rPr>
              <a:t>rea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 near </a:t>
            </a:r>
            <a:r>
              <a:rPr lang="en-US" sz="3200" b="0" dirty="0" err="1" smtClean="0">
                <a:solidFill>
                  <a:schemeClr val="tx1"/>
                </a:solidFill>
                <a:latin typeface="Arial" charset="0"/>
              </a:rPr>
              <a:t>Domžale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: steep </a:t>
            </a:r>
            <a:r>
              <a:rPr lang="en-US" sz="3200" b="0" dirty="0" err="1" smtClean="0">
                <a:solidFill>
                  <a:schemeClr val="tx1"/>
                </a:solidFill>
                <a:latin typeface="Arial" charset="0"/>
              </a:rPr>
              <a:t>carst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 terrain</a:t>
            </a:r>
          </a:p>
          <a:p>
            <a:pPr eaLnBrk="0" hangingPunct="0"/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a</a:t>
            </a:r>
            <a:r>
              <a:rPr lang="en-US" sz="3200" b="0" dirty="0" err="1" smtClean="0">
                <a:solidFill>
                  <a:schemeClr val="tx1"/>
                </a:solidFill>
                <a:latin typeface="Arial" charset="0"/>
              </a:rPr>
              <a:t>rea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 near </a:t>
            </a:r>
            <a:r>
              <a:rPr lang="en-US" sz="3200" b="0" dirty="0" err="1" smtClean="0">
                <a:solidFill>
                  <a:schemeClr val="tx1"/>
                </a:solidFill>
                <a:latin typeface="Arial" charset="0"/>
              </a:rPr>
              <a:t>Lipica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 (</a:t>
            </a:r>
            <a:r>
              <a:rPr lang="en-US" sz="3200" b="0" dirty="0" err="1" smtClean="0">
                <a:solidFill>
                  <a:schemeClr val="tx1"/>
                </a:solidFill>
                <a:latin typeface="Arial" charset="0"/>
              </a:rPr>
              <a:t>Karst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): moderate </a:t>
            </a:r>
            <a:r>
              <a:rPr lang="en-US" sz="3200" b="0" dirty="0" err="1" smtClean="0">
                <a:solidFill>
                  <a:schemeClr val="tx1"/>
                </a:solidFill>
                <a:latin typeface="Arial" charset="0"/>
              </a:rPr>
              <a:t>carst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 terrain, 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							</a:t>
            </a:r>
            <a:r>
              <a:rPr lang="en-US" sz="3200" b="0" dirty="0" smtClean="0">
                <a:solidFill>
                  <a:schemeClr val="tx1"/>
                </a:solidFill>
                <a:latin typeface="Arial" charset="0"/>
              </a:rPr>
              <a:t>first echo </a:t>
            </a:r>
          </a:p>
        </p:txBody>
      </p:sp>
      <p:pic>
        <p:nvPicPr>
          <p:cNvPr id="3" name="Picture 2" descr="Slo_hipsose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46120"/>
            <a:ext cx="5473410" cy="361188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 bwMode="auto">
          <a:xfrm>
            <a:off x="1862577" y="5266847"/>
            <a:ext cx="45719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StoneSans" pitchFamily="2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12162" y="5151039"/>
            <a:ext cx="45719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StoneSans" pitchFamily="2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29277" y="6191299"/>
            <a:ext cx="45719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StoneSans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3618" y="5061097"/>
            <a:ext cx="212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1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02465" y="4905154"/>
            <a:ext cx="212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2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6930" y="5986131"/>
            <a:ext cx="212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3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5440998" y="3917086"/>
            <a:ext cx="370300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buFontTx/>
              <a:buChar char="-"/>
            </a:pP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O-map</a:t>
            </a:r>
            <a:endParaRPr lang="sl-SI" sz="3200" b="0" dirty="0" smtClean="0">
              <a:solidFill>
                <a:schemeClr val="tx1"/>
              </a:solidFill>
              <a:latin typeface="Arial" charset="0"/>
            </a:endParaRPr>
          </a:p>
          <a:p>
            <a:pPr eaLnBrk="0" hangingPunct="0">
              <a:buFontTx/>
              <a:buChar char="-"/>
            </a:pP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ALS 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hillshading</a:t>
            </a:r>
            <a:endParaRPr lang="sl-SI" sz="3200" b="0" dirty="0" smtClean="0">
              <a:solidFill>
                <a:schemeClr val="tx1"/>
              </a:solidFill>
              <a:latin typeface="Arial" charset="0"/>
            </a:endParaRPr>
          </a:p>
          <a:p>
            <a:pPr eaLnBrk="0" hangingPunct="0">
              <a:buFontTx/>
              <a:buChar char="-"/>
            </a:pPr>
            <a:r>
              <a:rPr lang="sl-SI" sz="32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ALS 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derived</a:t>
            </a:r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 	</a:t>
            </a:r>
            <a:r>
              <a:rPr lang="sl-SI" sz="3200" b="0" dirty="0" err="1" smtClean="0">
                <a:solidFill>
                  <a:schemeClr val="tx1"/>
                </a:solidFill>
                <a:latin typeface="Arial" charset="0"/>
              </a:rPr>
              <a:t>contours</a:t>
            </a:r>
            <a:endParaRPr lang="sl-SI" sz="3200" b="0" dirty="0" smtClean="0">
              <a:solidFill>
                <a:schemeClr val="tx1"/>
              </a:solidFill>
              <a:latin typeface="Arial" charset="0"/>
            </a:endParaRPr>
          </a:p>
          <a:p>
            <a:pPr eaLnBrk="0" hangingPunct="0"/>
            <a:r>
              <a:rPr lang="sl-SI" sz="3200" b="0" dirty="0" smtClean="0">
                <a:solidFill>
                  <a:schemeClr val="tx1"/>
                </a:solidFill>
                <a:latin typeface="Arial" charset="0"/>
              </a:rPr>
              <a:t>* 0.5 m, 5-15pt/m</a:t>
            </a:r>
            <a:r>
              <a:rPr lang="sl-SI" b="0" dirty="0" smtClean="0">
                <a:solidFill>
                  <a:schemeClr val="tx1"/>
                </a:solidFill>
                <a:latin typeface="Arial" charset="0"/>
              </a:rPr>
              <a:t>2</a:t>
            </a:r>
            <a:endParaRPr lang="sl-SI" sz="3200" b="0" dirty="0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dusanp\My Documents\referati_clanki\ICC Pariz\o karte\slike\5a rozni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9" y="116902"/>
            <a:ext cx="8671183" cy="664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dusanp\My Documents\referati_clanki\ICC Pariz\o karte\slike\5b rozni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9" y="116902"/>
            <a:ext cx="8671183" cy="664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dusanp\My Documents\referati_clanki\ICC Pariz\o karte\slike\5c kolovec sence o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466" y="42532"/>
            <a:ext cx="8272130" cy="675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dusanp\My Documents\referati_clanki\ICC Pariz\o karte\slike\5d kolovec palst om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466" y="42532"/>
            <a:ext cx="8272130" cy="675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Documents and Settings\dusanp\My Documents\referati_clanki\ICC Pariz\o karte\slike\6b krumperk15 sen 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203" y="257248"/>
            <a:ext cx="8884536" cy="61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Documents and Settings\dusanp\My Documents\referati_clanki\ICC Pariz\o karte\slike\6a krumperk15 pl m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203" y="257248"/>
            <a:ext cx="8884536" cy="61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21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StoneSan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StoneSans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7088</TotalTime>
  <Words>307</Words>
  <Application>Microsoft Office PowerPoint</Application>
  <PresentationFormat>On-screen Show (4:3)</PresentationFormat>
  <Paragraphs>94</Paragraphs>
  <Slides>28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NA^ELA OBLIKOVANJA IZRAZNIH SREDSTEV V TRIDIMENZIONALNIH KARTOGRAFSKIH PRIKAZIH </dc:title>
  <dc:creator>geodetski inštitut</dc:creator>
  <cp:lastModifiedBy>dpetrovic</cp:lastModifiedBy>
  <cp:revision>110</cp:revision>
  <dcterms:created xsi:type="dcterms:W3CDTF">2001-12-01T13:51:45Z</dcterms:created>
  <dcterms:modified xsi:type="dcterms:W3CDTF">2011-07-03T22:37:56Z</dcterms:modified>
</cp:coreProperties>
</file>